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310" r:id="rId2"/>
    <p:sldId id="282" r:id="rId3"/>
    <p:sldId id="283" r:id="rId4"/>
    <p:sldId id="285" r:id="rId5"/>
    <p:sldId id="284" r:id="rId6"/>
    <p:sldId id="286" r:id="rId7"/>
    <p:sldId id="311" r:id="rId8"/>
    <p:sldId id="312" r:id="rId9"/>
    <p:sldId id="313" r:id="rId10"/>
    <p:sldId id="314" r:id="rId11"/>
    <p:sldId id="287" r:id="rId12"/>
    <p:sldId id="288" r:id="rId13"/>
    <p:sldId id="289" r:id="rId14"/>
    <p:sldId id="291" r:id="rId15"/>
    <p:sldId id="292" r:id="rId16"/>
    <p:sldId id="293" r:id="rId17"/>
    <p:sldId id="294" r:id="rId18"/>
    <p:sldId id="295" r:id="rId19"/>
    <p:sldId id="296" r:id="rId20"/>
    <p:sldId id="30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19" r:id="rId31"/>
    <p:sldId id="308" r:id="rId32"/>
    <p:sldId id="321" r:id="rId33"/>
    <p:sldId id="322" r:id="rId34"/>
    <p:sldId id="323" r:id="rId35"/>
    <p:sldId id="324" r:id="rId36"/>
    <p:sldId id="315" r:id="rId37"/>
    <p:sldId id="316" r:id="rId38"/>
    <p:sldId id="317" r:id="rId39"/>
    <p:sldId id="318" r:id="rId40"/>
  </p:sldIdLst>
  <p:sldSz cx="9144000" cy="6858000" type="screen4x3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1552A-D4E1-4AA2-BC42-63B18CFF4351}" type="datetimeFigureOut">
              <a:rPr lang="bg-BG" smtClean="0"/>
              <a:pPr/>
              <a:t>3.12.2018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FF3B0D-B367-49F8-994D-2B1C1D064460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68585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7FF83-7399-4259-8715-755590C8D209}" type="datetime1">
              <a:rPr lang="bg-BG" smtClean="0"/>
              <a:pPr/>
              <a:t>3.12.2018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48921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DB3FA-9E8B-4274-AEF5-E34417F1857A}" type="datetime1">
              <a:rPr lang="bg-BG" smtClean="0"/>
              <a:pPr/>
              <a:t>3.12.2018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31400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7B63B-0C7A-428B-A3EC-577E4E5F7EA9}" type="datetime1">
              <a:rPr lang="bg-BG" smtClean="0"/>
              <a:pPr/>
              <a:t>3.12.2018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94721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5039A-58FE-437F-AE1F-AB3A567E5360}" type="datetime1">
              <a:rPr lang="bg-BG" smtClean="0"/>
              <a:pPr/>
              <a:t>3.12.2018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93263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5599A-06A6-4533-B5E7-4CAA0030566E}" type="datetime1">
              <a:rPr lang="bg-BG" smtClean="0"/>
              <a:pPr/>
              <a:t>3.12.2018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53001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26F9C-6EB4-405D-924A-32EC07232706}" type="datetime1">
              <a:rPr lang="bg-BG" smtClean="0"/>
              <a:pPr/>
              <a:t>3.12.2018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9776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28F76-7506-4967-B336-B653A73AD5AE}" type="datetime1">
              <a:rPr lang="bg-BG" smtClean="0"/>
              <a:pPr/>
              <a:t>3.12.2018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82236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CA97-D4F3-407C-B7F1-F72B851A59B8}" type="datetime1">
              <a:rPr lang="bg-BG" smtClean="0"/>
              <a:pPr/>
              <a:t>3.12.2018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05682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5401-F60E-4341-B5AF-EEE038B4DC48}" type="datetime1">
              <a:rPr lang="bg-BG" smtClean="0"/>
              <a:pPr/>
              <a:t>3.12.2018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10114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E2335-8CD4-4ADE-826B-60C039522F50}" type="datetime1">
              <a:rPr lang="bg-BG" smtClean="0"/>
              <a:pPr/>
              <a:t>3.12.2018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3720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EE156-DF27-40D1-9643-C1C4E6AFF113}" type="datetime1">
              <a:rPr lang="bg-BG" smtClean="0"/>
              <a:pPr/>
              <a:t>3.12.2018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891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A5A59-0988-4412-93E3-BF4589F0D1A2}" type="datetime1">
              <a:rPr lang="bg-BG" smtClean="0"/>
              <a:pPr/>
              <a:t>3.12.2018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84852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CSS Box Model. </a:t>
            </a:r>
            <a:r>
              <a:rPr lang="bg-BG" dirty="0"/>
              <a:t>Позициониране на елементи</a:t>
            </a:r>
            <a:r>
              <a:rPr lang="en-US" dirty="0"/>
              <a:t>. </a:t>
            </a:r>
            <a:r>
              <a:rPr lang="bg-BG" dirty="0"/>
              <a:t>Рамки. Видимост. Псевдо класове и псевдо елементи.</a:t>
            </a:r>
            <a:br>
              <a:rPr lang="bg-BG" dirty="0"/>
            </a:br>
            <a:r>
              <a:rPr lang="bg-BG" dirty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62104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Поставяне на рамка- изображение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24744"/>
            <a:ext cx="9144000" cy="5001419"/>
          </a:xfrm>
        </p:spPr>
        <p:txBody>
          <a:bodyPr>
            <a:normAutofit fontScale="92500"/>
          </a:bodyPr>
          <a:lstStyle/>
          <a:p>
            <a:r>
              <a:rPr lang="bg-BG" dirty="0"/>
              <a:t>Чрез свойство </a:t>
            </a:r>
            <a:r>
              <a:rPr lang="en-US" dirty="0">
                <a:solidFill>
                  <a:srgbClr val="C00000"/>
                </a:solidFill>
              </a:rPr>
              <a:t>border-image</a:t>
            </a:r>
          </a:p>
          <a:p>
            <a:r>
              <a:rPr lang="en-US" dirty="0"/>
              <a:t>The original image used to create the border above:</a:t>
            </a:r>
          </a:p>
          <a:p>
            <a:r>
              <a:rPr lang="bg-BG" dirty="0"/>
              <a:t>Пример. Изображение като рамка на </a:t>
            </a:r>
            <a:r>
              <a:rPr lang="en-US" dirty="0"/>
              <a:t>div </a:t>
            </a:r>
            <a:r>
              <a:rPr lang="bg-BG" dirty="0"/>
              <a:t>елемент:</a:t>
            </a:r>
          </a:p>
          <a:p>
            <a:pPr>
              <a:buNone/>
            </a:pPr>
            <a:r>
              <a:rPr lang="en-US" sz="2600" dirty="0"/>
              <a:t>div {</a:t>
            </a:r>
            <a:br>
              <a:rPr lang="en-US" sz="2600" dirty="0"/>
            </a:br>
            <a:r>
              <a:rPr lang="en-US" sz="2600" dirty="0"/>
              <a:t>  -</a:t>
            </a:r>
            <a:r>
              <a:rPr lang="en-US" sz="2600" dirty="0" err="1"/>
              <a:t>webkit</a:t>
            </a:r>
            <a:r>
              <a:rPr lang="en-US" sz="2600" dirty="0"/>
              <a:t>-border-image: </a:t>
            </a:r>
            <a:r>
              <a:rPr lang="en-US" sz="2600" dirty="0" err="1"/>
              <a:t>url</a:t>
            </a:r>
            <a:r>
              <a:rPr lang="en-US" sz="2600" dirty="0"/>
              <a:t>(border.png) 30 30 round; /* Safari 5 */</a:t>
            </a:r>
            <a:br>
              <a:rPr lang="en-US" sz="2600" dirty="0"/>
            </a:br>
            <a:r>
              <a:rPr lang="en-US" sz="2600" dirty="0"/>
              <a:t>  -o-border-image: </a:t>
            </a:r>
            <a:r>
              <a:rPr lang="en-US" sz="2600" dirty="0" err="1"/>
              <a:t>url</a:t>
            </a:r>
            <a:r>
              <a:rPr lang="en-US" sz="2600" dirty="0"/>
              <a:t>(border.png) 30 30 round; /* Opera 10.5-12.1</a:t>
            </a:r>
            <a:r>
              <a:rPr lang="bg-BG" sz="2600" dirty="0"/>
              <a:t> </a:t>
            </a:r>
            <a:r>
              <a:rPr lang="en-US" sz="2600" dirty="0"/>
              <a:t>*/</a:t>
            </a:r>
            <a:br>
              <a:rPr lang="en-US" sz="2600" dirty="0"/>
            </a:br>
            <a:r>
              <a:rPr lang="en-US" sz="2600" dirty="0"/>
              <a:t>  border-image: </a:t>
            </a:r>
            <a:r>
              <a:rPr lang="en-US" sz="2600" dirty="0" err="1"/>
              <a:t>url</a:t>
            </a:r>
            <a:r>
              <a:rPr lang="en-US" sz="2600" dirty="0"/>
              <a:t>(border.png) 30 30 </a:t>
            </a:r>
            <a:r>
              <a:rPr lang="en-US" sz="2600" dirty="0">
                <a:solidFill>
                  <a:srgbClr val="C00000"/>
                </a:solidFill>
              </a:rPr>
              <a:t>round</a:t>
            </a:r>
            <a:r>
              <a:rPr lang="en-US" sz="2600" dirty="0"/>
              <a:t>;</a:t>
            </a:r>
            <a:endParaRPr lang="bg-BG" sz="2600" dirty="0"/>
          </a:p>
          <a:p>
            <a:pPr>
              <a:buNone/>
            </a:pPr>
            <a:r>
              <a:rPr lang="en-US" sz="2600" dirty="0"/>
              <a:t>} </a:t>
            </a:r>
          </a:p>
          <a:p>
            <a:pPr>
              <a:buNone/>
            </a:pPr>
            <a:r>
              <a:rPr lang="en-US" dirty="0"/>
              <a:t>border.png		round	 -&gt; 		stretch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51569" t="76639" r="40309" b="8986"/>
          <a:stretch>
            <a:fillRect/>
          </a:stretch>
        </p:blipFill>
        <p:spPr bwMode="auto">
          <a:xfrm>
            <a:off x="35496" y="5343872"/>
            <a:ext cx="1296144" cy="1469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2" cstate="print"/>
          <a:srcRect l="51569" t="54050" r="19972" b="30138"/>
          <a:stretch>
            <a:fillRect/>
          </a:stretch>
        </p:blipFill>
        <p:spPr bwMode="auto">
          <a:xfrm>
            <a:off x="5796136" y="5506556"/>
            <a:ext cx="2808312" cy="946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2" cstate="print"/>
          <a:srcRect l="51569" t="37417" r="19972" b="46771"/>
          <a:stretch>
            <a:fillRect/>
          </a:stretch>
        </p:blipFill>
        <p:spPr bwMode="auto">
          <a:xfrm>
            <a:off x="1763688" y="5517232"/>
            <a:ext cx="2808312" cy="946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3394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CSS Outlines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686800" cy="6309320"/>
          </a:xfrm>
        </p:spPr>
        <p:txBody>
          <a:bodyPr>
            <a:noAutofit/>
          </a:bodyPr>
          <a:lstStyle/>
          <a:p>
            <a:r>
              <a:rPr lang="en-US" sz="1800" dirty="0"/>
              <a:t>Outline</a:t>
            </a:r>
            <a:r>
              <a:rPr lang="bg-BG" sz="1800" dirty="0"/>
              <a:t> (контур) – линия около елемента (извън рамката), </a:t>
            </a:r>
            <a:r>
              <a:rPr lang="en-US" sz="1800" dirty="0"/>
              <a:t> </a:t>
            </a:r>
            <a:r>
              <a:rPr lang="bg-BG" sz="1800" dirty="0"/>
              <a:t>която набляга на елемента</a:t>
            </a:r>
          </a:p>
          <a:p>
            <a:r>
              <a:rPr lang="bg-BG" sz="1800" dirty="0"/>
              <a:t>Могат да се стилизират чрез свойства – стил, цвят и ширина </a:t>
            </a:r>
            <a:endParaRPr lang="en-US" sz="1800" dirty="0"/>
          </a:p>
          <a:p>
            <a:r>
              <a:rPr lang="en-US" sz="1800" dirty="0"/>
              <a:t>Outline</a:t>
            </a:r>
            <a:r>
              <a:rPr lang="bg-BG" sz="1800" dirty="0"/>
              <a:t> не е част от размерността на елемента </a:t>
            </a:r>
            <a:r>
              <a:rPr lang="en-US" sz="1800" dirty="0"/>
              <a:t> </a:t>
            </a:r>
            <a:r>
              <a:rPr lang="bg-BG" sz="1800" dirty="0"/>
              <a:t>(размерността на елемента не се влияе от размерите на </a:t>
            </a:r>
            <a:r>
              <a:rPr lang="en-US" sz="1800" dirty="0"/>
              <a:t>outline</a:t>
            </a:r>
            <a:r>
              <a:rPr lang="bg-BG" sz="1800" dirty="0"/>
              <a:t>)</a:t>
            </a:r>
          </a:p>
          <a:p>
            <a:r>
              <a:rPr lang="bg-BG" sz="1800" dirty="0"/>
              <a:t>Чрез </a:t>
            </a:r>
            <a:r>
              <a:rPr lang="en-US" sz="1800" dirty="0">
                <a:solidFill>
                  <a:srgbClr val="C00000"/>
                </a:solidFill>
              </a:rPr>
              <a:t>outline</a:t>
            </a:r>
            <a:r>
              <a:rPr lang="bg-BG" sz="1800" dirty="0"/>
              <a:t>,</a:t>
            </a:r>
            <a:r>
              <a:rPr lang="bg-BG" sz="1800" dirty="0">
                <a:solidFill>
                  <a:srgbClr val="C00000"/>
                </a:solidFill>
              </a:rPr>
              <a:t> </a:t>
            </a:r>
            <a:r>
              <a:rPr lang="en-US" sz="1800" dirty="0">
                <a:solidFill>
                  <a:srgbClr val="C00000"/>
                </a:solidFill>
              </a:rPr>
              <a:t>outline-style</a:t>
            </a:r>
            <a:r>
              <a:rPr lang="bg-BG" sz="1800" dirty="0"/>
              <a:t>,</a:t>
            </a:r>
            <a:r>
              <a:rPr lang="bg-BG" sz="1800" dirty="0">
                <a:solidFill>
                  <a:srgbClr val="C00000"/>
                </a:solidFill>
              </a:rPr>
              <a:t> </a:t>
            </a:r>
            <a:r>
              <a:rPr lang="en-US" sz="1800" dirty="0">
                <a:solidFill>
                  <a:srgbClr val="C00000"/>
                </a:solidFill>
              </a:rPr>
              <a:t>outline-color</a:t>
            </a:r>
            <a:r>
              <a:rPr lang="bg-BG" sz="1800" dirty="0"/>
              <a:t>,</a:t>
            </a:r>
            <a:r>
              <a:rPr lang="bg-BG" sz="1800" dirty="0">
                <a:solidFill>
                  <a:srgbClr val="C00000"/>
                </a:solidFill>
              </a:rPr>
              <a:t> </a:t>
            </a:r>
            <a:r>
              <a:rPr lang="en-US" sz="1800" dirty="0">
                <a:solidFill>
                  <a:srgbClr val="C00000"/>
                </a:solidFill>
              </a:rPr>
              <a:t>outline-width</a:t>
            </a:r>
            <a:endParaRPr lang="bg-BG" sz="18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p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border:1px solid red;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outline:green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dotted thick;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}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outline-style:dotted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;</a:t>
            </a:r>
            <a:endParaRPr lang="bg-BG" sz="18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outline-color:#00ff00;</a:t>
            </a:r>
            <a:endParaRPr lang="bg-BG" sz="18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outline-width:thin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;</a:t>
            </a:r>
            <a:endParaRPr lang="bg-BG" sz="18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 cstate="print"/>
          <a:srcRect l="20671" t="47347" r="35641" b="22206"/>
          <a:stretch/>
        </p:blipFill>
        <p:spPr bwMode="auto">
          <a:xfrm>
            <a:off x="5721010" y="3140968"/>
            <a:ext cx="3275112" cy="18538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11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53441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CSS Margin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92696"/>
            <a:ext cx="8686800" cy="6165304"/>
          </a:xfrm>
        </p:spPr>
        <p:txBody>
          <a:bodyPr>
            <a:normAutofit/>
          </a:bodyPr>
          <a:lstStyle/>
          <a:p>
            <a:r>
              <a:rPr lang="en-US" sz="1800" dirty="0"/>
              <a:t>margin </a:t>
            </a:r>
            <a:r>
              <a:rPr lang="bg-BG" sz="1800" dirty="0"/>
              <a:t>свойствата – дефинират празното пространство около елемента (извън рамката), което няма цвят и е прозрачно</a:t>
            </a:r>
          </a:p>
          <a:p>
            <a:r>
              <a:rPr lang="bg-BG" sz="1800" dirty="0"/>
              <a:t>Чрез</a:t>
            </a:r>
            <a:r>
              <a:rPr lang="bg-BG" sz="1800" dirty="0">
                <a:solidFill>
                  <a:srgbClr val="C00000"/>
                </a:solidFill>
              </a:rPr>
              <a:t> </a:t>
            </a:r>
            <a:r>
              <a:rPr lang="en-US" sz="1800" dirty="0">
                <a:solidFill>
                  <a:srgbClr val="C00000"/>
                </a:solidFill>
              </a:rPr>
              <a:t>margin</a:t>
            </a:r>
            <a:r>
              <a:rPr lang="bg-BG" sz="1800" dirty="0"/>
              <a:t>, </a:t>
            </a:r>
            <a:r>
              <a:rPr lang="en-US" sz="1800" dirty="0">
                <a:solidFill>
                  <a:srgbClr val="C00000"/>
                </a:solidFill>
              </a:rPr>
              <a:t>margin</a:t>
            </a:r>
            <a:r>
              <a:rPr lang="bg-BG" sz="1800" dirty="0">
                <a:solidFill>
                  <a:srgbClr val="C00000"/>
                </a:solidFill>
              </a:rPr>
              <a:t>-</a:t>
            </a:r>
            <a:r>
              <a:rPr lang="en-US" sz="1800" dirty="0">
                <a:solidFill>
                  <a:srgbClr val="C00000"/>
                </a:solidFill>
              </a:rPr>
              <a:t>top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C00000"/>
                </a:solidFill>
              </a:rPr>
              <a:t>margin</a:t>
            </a:r>
            <a:r>
              <a:rPr lang="bg-BG" sz="1800" dirty="0">
                <a:solidFill>
                  <a:srgbClr val="C00000"/>
                </a:solidFill>
              </a:rPr>
              <a:t>-</a:t>
            </a:r>
            <a:r>
              <a:rPr lang="en-US" sz="1800" dirty="0">
                <a:solidFill>
                  <a:srgbClr val="C00000"/>
                </a:solidFill>
              </a:rPr>
              <a:t>right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C00000"/>
                </a:solidFill>
              </a:rPr>
              <a:t>margin</a:t>
            </a:r>
            <a:r>
              <a:rPr lang="bg-BG" sz="1800" dirty="0">
                <a:solidFill>
                  <a:srgbClr val="C00000"/>
                </a:solidFill>
              </a:rPr>
              <a:t>-</a:t>
            </a:r>
            <a:r>
              <a:rPr lang="en-US" sz="1800" dirty="0">
                <a:solidFill>
                  <a:srgbClr val="C00000"/>
                </a:solidFill>
              </a:rPr>
              <a:t>bottom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C00000"/>
                </a:solidFill>
              </a:rPr>
              <a:t>margin</a:t>
            </a:r>
            <a:r>
              <a:rPr lang="bg-BG" sz="1800" dirty="0">
                <a:solidFill>
                  <a:srgbClr val="C00000"/>
                </a:solidFill>
              </a:rPr>
              <a:t>-</a:t>
            </a:r>
            <a:r>
              <a:rPr lang="en-US" sz="1800" dirty="0">
                <a:solidFill>
                  <a:srgbClr val="C00000"/>
                </a:solidFill>
              </a:rPr>
              <a:t>left </a:t>
            </a:r>
            <a:endParaRPr lang="bg-BG" sz="1800" dirty="0">
              <a:solidFill>
                <a:srgbClr val="C00000"/>
              </a:solidFill>
            </a:endParaRPr>
          </a:p>
          <a:p>
            <a:r>
              <a:rPr lang="bg-BG" sz="1800" dirty="0"/>
              <a:t>Възможни стойности</a:t>
            </a:r>
          </a:p>
          <a:p>
            <a:pPr lvl="1"/>
            <a:r>
              <a:rPr lang="en-US" sz="1800" dirty="0"/>
              <a:t>auto</a:t>
            </a:r>
            <a:r>
              <a:rPr lang="bg-BG" sz="1800" dirty="0"/>
              <a:t> – браузъра пресмята </a:t>
            </a:r>
            <a:r>
              <a:rPr lang="en-US" sz="1800" dirty="0"/>
              <a:t>margins </a:t>
            </a:r>
          </a:p>
          <a:p>
            <a:pPr lvl="1"/>
            <a:r>
              <a:rPr lang="en-US" sz="1800" dirty="0"/>
              <a:t>length – </a:t>
            </a:r>
            <a:r>
              <a:rPr lang="bg-BG" sz="1800" dirty="0"/>
              <a:t>определяме </a:t>
            </a:r>
            <a:r>
              <a:rPr lang="en-US" sz="1800" dirty="0"/>
              <a:t>margins </a:t>
            </a:r>
            <a:r>
              <a:rPr lang="bg-BG" sz="1800" dirty="0"/>
              <a:t>в </a:t>
            </a:r>
            <a:r>
              <a:rPr lang="en-US" sz="1800" dirty="0" err="1"/>
              <a:t>px</a:t>
            </a:r>
            <a:r>
              <a:rPr lang="en-US" sz="1800" dirty="0"/>
              <a:t>, </a:t>
            </a:r>
            <a:r>
              <a:rPr lang="en-US" sz="1800" dirty="0" err="1"/>
              <a:t>pt</a:t>
            </a:r>
            <a:r>
              <a:rPr lang="en-US" sz="1800" dirty="0"/>
              <a:t>, cm, </a:t>
            </a:r>
            <a:r>
              <a:rPr lang="bg-BG" sz="1800" dirty="0"/>
              <a:t>..</a:t>
            </a:r>
            <a:r>
              <a:rPr lang="en-US" sz="1800" dirty="0"/>
              <a:t>. </a:t>
            </a:r>
            <a:r>
              <a:rPr lang="bg-BG" sz="1800" dirty="0"/>
              <a:t>(стойност по подразбиране: </a:t>
            </a:r>
            <a:r>
              <a:rPr lang="en-US" sz="1800" dirty="0"/>
              <a:t>0px</a:t>
            </a:r>
            <a:r>
              <a:rPr lang="bg-BG" sz="1800" dirty="0"/>
              <a:t>)</a:t>
            </a:r>
            <a:endParaRPr lang="en-US" sz="1800" dirty="0"/>
          </a:p>
          <a:p>
            <a:pPr lvl="1"/>
            <a:r>
              <a:rPr lang="bg-BG" sz="1800" dirty="0"/>
              <a:t>% - определяме </a:t>
            </a:r>
            <a:r>
              <a:rPr lang="en-US" sz="1800" dirty="0"/>
              <a:t>margins</a:t>
            </a:r>
            <a:r>
              <a:rPr lang="bg-BG" sz="1800" dirty="0"/>
              <a:t> в % от ширината на съдържащия го елемент</a:t>
            </a:r>
          </a:p>
          <a:p>
            <a:pPr lvl="1"/>
            <a:r>
              <a:rPr lang="en-US" sz="1800" dirty="0"/>
              <a:t>Inherit</a:t>
            </a:r>
            <a:r>
              <a:rPr lang="bg-BG" sz="1800" dirty="0"/>
              <a:t> - </a:t>
            </a:r>
            <a:r>
              <a:rPr lang="en-US" sz="1800" dirty="0"/>
              <a:t>margins</a:t>
            </a:r>
            <a:r>
              <a:rPr lang="bg-BG" sz="1800" dirty="0"/>
              <a:t> трябва да се наследят от родителския елемент</a:t>
            </a:r>
          </a:p>
          <a:p>
            <a:r>
              <a:rPr lang="bg-BG" sz="1800" dirty="0"/>
              <a:t>Възможно е да се използват отрицателни стойности за да се получи препокриване на съдържанието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margin-top:100px;</a:t>
            </a:r>
            <a:r>
              <a:rPr lang="bg-BG" sz="1800" dirty="0">
                <a:solidFill>
                  <a:schemeClr val="tx2">
                    <a:lumMod val="75000"/>
                  </a:schemeClr>
                </a:solidFill>
              </a:rPr>
              <a:t>			</a:t>
            </a:r>
            <a:r>
              <a:rPr lang="bg-BG" sz="1800" dirty="0"/>
              <a:t>или </a:t>
            </a:r>
            <a:r>
              <a:rPr lang="bg-BG" sz="1800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margin-top:2cm;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margin-bottom:100px;</a:t>
            </a:r>
            <a:r>
              <a:rPr lang="bg-BG" sz="1800" dirty="0">
                <a:solidFill>
                  <a:schemeClr val="tx2">
                    <a:lumMod val="75000"/>
                  </a:schemeClr>
                </a:solidFill>
              </a:rPr>
              <a:t>		</a:t>
            </a:r>
            <a:r>
              <a:rPr lang="bg-BG" sz="1800" dirty="0"/>
              <a:t>или </a:t>
            </a:r>
            <a:r>
              <a:rPr lang="bg-BG" sz="1800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margin-bottom:25%;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margin-right:50px;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margin-left:50px;</a:t>
            </a:r>
            <a:endParaRPr lang="bg-BG" sz="18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bg-BG" sz="1800" dirty="0"/>
              <a:t>или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margin:100px 50px;</a:t>
            </a:r>
            <a:r>
              <a:rPr lang="bg-BG" sz="1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1800" dirty="0"/>
              <a:t>(може да има 4 вида стойности като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border-style</a:t>
            </a:r>
            <a:r>
              <a:rPr lang="bg-BG" sz="1800" dirty="0"/>
              <a:t>)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12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62652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CSS Padding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686800" cy="6093296"/>
          </a:xfrm>
        </p:spPr>
        <p:txBody>
          <a:bodyPr>
            <a:noAutofit/>
          </a:bodyPr>
          <a:lstStyle/>
          <a:p>
            <a:r>
              <a:rPr lang="en-US" sz="1800" dirty="0"/>
              <a:t>padding </a:t>
            </a:r>
            <a:r>
              <a:rPr lang="bg-BG" sz="1800" dirty="0"/>
              <a:t>свойствата дефинират разстоянието между рамката и елемента, което се изчиства, но му се оказва влияние от цвета на фона на елемента </a:t>
            </a:r>
          </a:p>
          <a:p>
            <a:r>
              <a:rPr lang="bg-BG" sz="1800" dirty="0"/>
              <a:t>Чрез </a:t>
            </a:r>
            <a:r>
              <a:rPr lang="en-US" sz="1800" dirty="0">
                <a:solidFill>
                  <a:srgbClr val="C00000"/>
                </a:solidFill>
              </a:rPr>
              <a:t>padding</a:t>
            </a:r>
            <a:r>
              <a:rPr lang="bg-BG" sz="1800" dirty="0"/>
              <a:t>, </a:t>
            </a:r>
            <a:r>
              <a:rPr lang="en-US" sz="1800" dirty="0">
                <a:solidFill>
                  <a:srgbClr val="C00000"/>
                </a:solidFill>
              </a:rPr>
              <a:t>padding</a:t>
            </a:r>
            <a:r>
              <a:rPr lang="bg-BG" sz="1800" dirty="0">
                <a:solidFill>
                  <a:srgbClr val="C00000"/>
                </a:solidFill>
              </a:rPr>
              <a:t>-</a:t>
            </a:r>
            <a:r>
              <a:rPr lang="en-US" sz="1800" dirty="0">
                <a:solidFill>
                  <a:srgbClr val="C00000"/>
                </a:solidFill>
              </a:rPr>
              <a:t>top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C00000"/>
                </a:solidFill>
              </a:rPr>
              <a:t>padding</a:t>
            </a:r>
            <a:r>
              <a:rPr lang="bg-BG" sz="1800" dirty="0">
                <a:solidFill>
                  <a:srgbClr val="C00000"/>
                </a:solidFill>
              </a:rPr>
              <a:t>-</a:t>
            </a:r>
            <a:r>
              <a:rPr lang="en-US" sz="1800" dirty="0">
                <a:solidFill>
                  <a:srgbClr val="C00000"/>
                </a:solidFill>
              </a:rPr>
              <a:t>right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C00000"/>
                </a:solidFill>
              </a:rPr>
              <a:t>padding</a:t>
            </a:r>
            <a:r>
              <a:rPr lang="bg-BG" sz="1800" dirty="0">
                <a:solidFill>
                  <a:srgbClr val="C00000"/>
                </a:solidFill>
              </a:rPr>
              <a:t>-</a:t>
            </a:r>
            <a:r>
              <a:rPr lang="en-US" sz="1800" dirty="0">
                <a:solidFill>
                  <a:srgbClr val="C00000"/>
                </a:solidFill>
              </a:rPr>
              <a:t>bottom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C00000"/>
                </a:solidFill>
              </a:rPr>
              <a:t>padding</a:t>
            </a:r>
            <a:r>
              <a:rPr lang="bg-BG" sz="1800" dirty="0">
                <a:solidFill>
                  <a:srgbClr val="C00000"/>
                </a:solidFill>
              </a:rPr>
              <a:t>-</a:t>
            </a:r>
            <a:r>
              <a:rPr lang="en-US" sz="1800" dirty="0">
                <a:solidFill>
                  <a:srgbClr val="C00000"/>
                </a:solidFill>
              </a:rPr>
              <a:t>left</a:t>
            </a:r>
          </a:p>
          <a:p>
            <a:r>
              <a:rPr lang="bg-BG" sz="1800" dirty="0"/>
              <a:t>Възможни стойности: </a:t>
            </a:r>
          </a:p>
          <a:p>
            <a:pPr lvl="1"/>
            <a:r>
              <a:rPr lang="en-US" sz="1400" dirty="0"/>
              <a:t>Length</a:t>
            </a:r>
            <a:r>
              <a:rPr lang="bg-BG" sz="1400" dirty="0"/>
              <a:t> – дефинират се фиксирани </a:t>
            </a:r>
            <a:r>
              <a:rPr lang="en-US" sz="1400" dirty="0"/>
              <a:t>padding </a:t>
            </a:r>
            <a:r>
              <a:rPr lang="bg-BG" sz="1400" dirty="0"/>
              <a:t>в </a:t>
            </a:r>
            <a:r>
              <a:rPr lang="en-US" sz="1400" dirty="0"/>
              <a:t>pixels, </a:t>
            </a:r>
            <a:r>
              <a:rPr lang="en-US" sz="1400" dirty="0" err="1"/>
              <a:t>pt</a:t>
            </a:r>
            <a:r>
              <a:rPr lang="en-US" sz="1400" dirty="0"/>
              <a:t>, </a:t>
            </a:r>
            <a:r>
              <a:rPr lang="en-US" sz="1400" dirty="0" err="1"/>
              <a:t>em</a:t>
            </a:r>
            <a:r>
              <a:rPr lang="bg-BG" sz="1400" dirty="0"/>
              <a:t>, ...</a:t>
            </a:r>
            <a:endParaRPr lang="en-US" sz="1400" dirty="0"/>
          </a:p>
          <a:p>
            <a:pPr lvl="1"/>
            <a:r>
              <a:rPr lang="bg-BG" sz="1400" dirty="0"/>
              <a:t>% - дефинират се </a:t>
            </a:r>
            <a:r>
              <a:rPr lang="en-US" sz="1400" dirty="0"/>
              <a:t>padding </a:t>
            </a:r>
            <a:r>
              <a:rPr lang="bg-BG" sz="1400" dirty="0"/>
              <a:t>в % от съдържащия елемент</a:t>
            </a:r>
            <a:endParaRPr lang="en-US" sz="1400" dirty="0"/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padding-top:25px;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padding-bottom:25px;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padding-right:50px;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padding-left:50px;</a:t>
            </a:r>
            <a:r>
              <a:rPr lang="bg-BG" sz="1800" dirty="0">
                <a:solidFill>
                  <a:schemeClr val="tx2">
                    <a:lumMod val="75000"/>
                  </a:schemeClr>
                </a:solidFill>
              </a:rPr>
              <a:t>			</a:t>
            </a:r>
            <a:r>
              <a:rPr lang="bg-BG" sz="1800" dirty="0"/>
              <a:t>или</a:t>
            </a:r>
            <a:r>
              <a:rPr lang="bg-BG" sz="1800" dirty="0">
                <a:solidFill>
                  <a:schemeClr val="tx2">
                    <a:lumMod val="75000"/>
                  </a:schemeClr>
                </a:solidFill>
              </a:rPr>
              <a:t> 	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padding-left:50%;</a:t>
            </a:r>
          </a:p>
          <a:p>
            <a:pPr marL="0" indent="0">
              <a:buNone/>
            </a:pPr>
            <a:r>
              <a:rPr lang="bg-BG" sz="1800" dirty="0"/>
              <a:t>или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padding:25px 50px;</a:t>
            </a:r>
            <a:r>
              <a:rPr lang="bg-BG" sz="1800" dirty="0">
                <a:solidFill>
                  <a:schemeClr val="tx2">
                    <a:lumMod val="75000"/>
                  </a:schemeClr>
                </a:solidFill>
              </a:rPr>
              <a:t> 	</a:t>
            </a:r>
            <a:r>
              <a:rPr lang="bg-BG" sz="1800" dirty="0"/>
              <a:t>(може да има 4 вида стойности)</a:t>
            </a:r>
            <a:endParaRPr lang="en-US" sz="1800" dirty="0"/>
          </a:p>
          <a:p>
            <a:pPr marL="0" indent="0">
              <a:buNone/>
            </a:pPr>
            <a:r>
              <a:rPr lang="bg-BG" sz="1800" dirty="0"/>
              <a:t>или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padding:2cm;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13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51655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bg-BG" dirty="0"/>
              <a:t>Размери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686800" cy="6381328"/>
          </a:xfrm>
        </p:spPr>
        <p:txBody>
          <a:bodyPr>
            <a:normAutofit fontScale="70000" lnSpcReduction="20000"/>
          </a:bodyPr>
          <a:lstStyle/>
          <a:p>
            <a:r>
              <a:rPr lang="bg-BG" dirty="0"/>
              <a:t>Свойства за контролиране на височината и ширината на елемента:</a:t>
            </a:r>
          </a:p>
          <a:p>
            <a:r>
              <a:rPr lang="en-US" dirty="0">
                <a:solidFill>
                  <a:srgbClr val="C00000"/>
                </a:solidFill>
              </a:rPr>
              <a:t>height</a:t>
            </a:r>
            <a:r>
              <a:rPr lang="bg-BG" dirty="0"/>
              <a:t> – височина на елемента (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auto</a:t>
            </a:r>
            <a:r>
              <a:rPr lang="bg-BG" i="1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length</a:t>
            </a:r>
            <a:r>
              <a:rPr lang="bg-BG" i="1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%</a:t>
            </a:r>
            <a:r>
              <a:rPr lang="bg-BG" i="1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inherit</a:t>
            </a:r>
            <a:r>
              <a:rPr lang="bg-BG" dirty="0"/>
              <a:t>)</a:t>
            </a:r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width</a:t>
            </a:r>
            <a:r>
              <a:rPr lang="en-US" sz="3300" dirty="0">
                <a:solidFill>
                  <a:srgbClr val="C00000"/>
                </a:solidFill>
              </a:rPr>
              <a:t> </a:t>
            </a:r>
            <a:r>
              <a:rPr lang="en-US" sz="3300" dirty="0"/>
              <a:t>– </a:t>
            </a:r>
            <a:r>
              <a:rPr lang="bg-BG" sz="3300" dirty="0"/>
              <a:t>ширина на елемента</a:t>
            </a:r>
            <a:r>
              <a:rPr lang="bg-BG" sz="3300" i="1" dirty="0">
                <a:solidFill>
                  <a:schemeClr val="tx2">
                    <a:lumMod val="75000"/>
                  </a:schemeClr>
                </a:solidFill>
              </a:rPr>
              <a:t> (</a:t>
            </a:r>
            <a:r>
              <a:rPr lang="en-US" sz="3300" i="1" dirty="0">
                <a:solidFill>
                  <a:schemeClr val="tx2">
                    <a:lumMod val="75000"/>
                  </a:schemeClr>
                </a:solidFill>
              </a:rPr>
              <a:t>auto</a:t>
            </a:r>
            <a:r>
              <a:rPr lang="bg-BG" sz="3300" i="1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3300" i="1" dirty="0">
                <a:solidFill>
                  <a:schemeClr val="tx2">
                    <a:lumMod val="75000"/>
                  </a:schemeClr>
                </a:solidFill>
              </a:rPr>
              <a:t>length</a:t>
            </a:r>
            <a:r>
              <a:rPr lang="bg-BG" sz="3300" i="1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3300" i="1" dirty="0">
                <a:solidFill>
                  <a:schemeClr val="tx2">
                    <a:lumMod val="75000"/>
                  </a:schemeClr>
                </a:solidFill>
              </a:rPr>
              <a:t>%</a:t>
            </a:r>
            <a:r>
              <a:rPr lang="bg-BG" sz="3300" i="1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3300" i="1" dirty="0">
                <a:solidFill>
                  <a:schemeClr val="tx2">
                    <a:lumMod val="75000"/>
                  </a:schemeClr>
                </a:solidFill>
              </a:rPr>
              <a:t>inherit</a:t>
            </a:r>
            <a:r>
              <a:rPr lang="bg-BG" sz="3300" i="1" dirty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lang="en-US" sz="3300" i="1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height:auto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;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height:40%;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width:100px;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max-height</a:t>
            </a:r>
            <a:r>
              <a:rPr lang="bg-BG" dirty="0">
                <a:solidFill>
                  <a:srgbClr val="C00000"/>
                </a:solidFill>
              </a:rPr>
              <a:t> </a:t>
            </a:r>
            <a:r>
              <a:rPr lang="bg-BG" dirty="0"/>
              <a:t>– максимална височина на елемента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none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length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%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inherit</a:t>
            </a:r>
            <a:r>
              <a:rPr lang="bg-BG" dirty="0"/>
              <a:t>)</a:t>
            </a:r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max-width</a:t>
            </a:r>
            <a:r>
              <a:rPr lang="bg-BG" dirty="0">
                <a:solidFill>
                  <a:srgbClr val="C00000"/>
                </a:solidFill>
              </a:rPr>
              <a:t> </a:t>
            </a:r>
            <a:r>
              <a:rPr lang="bg-BG" dirty="0"/>
              <a:t>– максимална ширина на елемента</a:t>
            </a:r>
            <a:r>
              <a:rPr lang="bg-BG" dirty="0">
                <a:solidFill>
                  <a:srgbClr val="C00000"/>
                </a:solidFill>
              </a:rPr>
              <a:t> </a:t>
            </a:r>
            <a:r>
              <a:rPr lang="bg-BG" dirty="0"/>
              <a:t>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none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length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%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inherit</a:t>
            </a:r>
            <a:r>
              <a:rPr lang="bg-BG" dirty="0"/>
              <a:t>)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min-height</a:t>
            </a:r>
            <a:r>
              <a:rPr lang="bg-BG" dirty="0">
                <a:solidFill>
                  <a:srgbClr val="C00000"/>
                </a:solidFill>
              </a:rPr>
              <a:t> </a:t>
            </a:r>
            <a:r>
              <a:rPr lang="bg-BG" dirty="0"/>
              <a:t>– минимална височина на елемента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length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%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inherit</a:t>
            </a:r>
            <a:r>
              <a:rPr lang="bg-BG" dirty="0"/>
              <a:t>)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min-width</a:t>
            </a:r>
            <a:r>
              <a:rPr lang="bg-BG" dirty="0">
                <a:solidFill>
                  <a:srgbClr val="C00000"/>
                </a:solidFill>
              </a:rPr>
              <a:t> </a:t>
            </a:r>
            <a:r>
              <a:rPr lang="bg-BG" dirty="0"/>
              <a:t>– минимална ширина на елемента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length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%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inherit</a:t>
            </a:r>
            <a:r>
              <a:rPr lang="bg-BG" dirty="0"/>
              <a:t>)</a:t>
            </a: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max-height:50px;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max-width:20%;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min-height:100px;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background-color:yellow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}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en-US" dirty="0"/>
          </a:p>
          <a:p>
            <a:endParaRPr lang="bg-BG" dirty="0"/>
          </a:p>
        </p:txBody>
      </p:sp>
      <p:pic>
        <p:nvPicPr>
          <p:cNvPr id="6" name="Picture 5"/>
          <p:cNvPicPr/>
          <p:nvPr/>
        </p:nvPicPr>
        <p:blipFill rotWithShape="1">
          <a:blip r:embed="rId2" cstate="print"/>
          <a:srcRect l="51398" t="20251" r="668" b="68296"/>
          <a:stretch/>
        </p:blipFill>
        <p:spPr bwMode="auto">
          <a:xfrm>
            <a:off x="3190875" y="4797152"/>
            <a:ext cx="5953125" cy="10559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14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23495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Display </a:t>
            </a:r>
            <a:r>
              <a:rPr lang="bg-BG" b="1" dirty="0"/>
              <a:t>и </a:t>
            </a:r>
            <a:r>
              <a:rPr lang="en-US" b="1" dirty="0"/>
              <a:t>Visibility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48680"/>
            <a:ext cx="9144000" cy="6309320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display</a:t>
            </a:r>
            <a:r>
              <a:rPr lang="en-US" sz="2000" dirty="0"/>
              <a:t> </a:t>
            </a:r>
            <a:r>
              <a:rPr lang="bg-BG" sz="2000" dirty="0"/>
              <a:t>– определя ках елемента се показва</a:t>
            </a:r>
          </a:p>
          <a:p>
            <a:r>
              <a:rPr lang="en-US" sz="2000" dirty="0">
                <a:solidFill>
                  <a:srgbClr val="C00000"/>
                </a:solidFill>
              </a:rPr>
              <a:t>visibility</a:t>
            </a:r>
            <a:r>
              <a:rPr lang="en-US" sz="2000" dirty="0"/>
              <a:t> </a:t>
            </a:r>
            <a:r>
              <a:rPr lang="bg-BG" sz="2000" dirty="0"/>
              <a:t>– определя елемента като видим или скрит</a:t>
            </a:r>
          </a:p>
          <a:p>
            <a:r>
              <a:rPr lang="bg-BG" sz="2000" b="1" dirty="0"/>
              <a:t>Скриване на елемент </a:t>
            </a:r>
            <a:r>
              <a:rPr lang="en-US" sz="2000" b="1" dirty="0"/>
              <a:t>- </a:t>
            </a:r>
            <a:r>
              <a:rPr lang="en-US" sz="2000" b="1" dirty="0" err="1">
                <a:solidFill>
                  <a:schemeClr val="tx2">
                    <a:lumMod val="75000"/>
                  </a:schemeClr>
                </a:solidFill>
              </a:rPr>
              <a:t>display:none</a:t>
            </a:r>
            <a:r>
              <a:rPr lang="en-US" sz="2000" b="1" dirty="0"/>
              <a:t> </a:t>
            </a:r>
            <a:r>
              <a:rPr lang="bg-BG" sz="2000" b="1" dirty="0"/>
              <a:t>или</a:t>
            </a:r>
            <a:r>
              <a:rPr lang="en-US" sz="2000" b="1" dirty="0"/>
              <a:t> </a:t>
            </a:r>
            <a:r>
              <a:rPr lang="en-US" sz="2000" b="1" dirty="0" err="1">
                <a:solidFill>
                  <a:schemeClr val="tx2">
                    <a:lumMod val="75000"/>
                  </a:schemeClr>
                </a:solidFill>
              </a:rPr>
              <a:t>visibility:hidden</a:t>
            </a:r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visibility:hidden</a:t>
            </a:r>
            <a:r>
              <a:rPr lang="en-US" sz="2000" dirty="0"/>
              <a:t> </a:t>
            </a:r>
            <a:r>
              <a:rPr lang="bg-BG" sz="2000" dirty="0"/>
              <a:t>- скрива елемента, но </a:t>
            </a:r>
            <a:r>
              <a:rPr lang="bg-BG" sz="2000" dirty="0">
                <a:solidFill>
                  <a:srgbClr val="FF0000"/>
                </a:solidFill>
              </a:rPr>
              <a:t>заема същото място </a:t>
            </a:r>
            <a:r>
              <a:rPr lang="bg-BG" sz="2000" dirty="0"/>
              <a:t>на страницата </a:t>
            </a:r>
            <a:br>
              <a:rPr lang="bg-BG" sz="2000" dirty="0"/>
            </a:br>
            <a:r>
              <a:rPr lang="bg-BG" sz="2000" dirty="0"/>
              <a:t>(не променя външния вид на страницата ) </a:t>
            </a:r>
          </a:p>
          <a:p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display:none</a:t>
            </a:r>
            <a:r>
              <a:rPr lang="en-US" sz="2000" dirty="0"/>
              <a:t> </a:t>
            </a:r>
            <a:r>
              <a:rPr lang="bg-BG" sz="2000" dirty="0"/>
              <a:t>– скрива елемента и </a:t>
            </a:r>
            <a:r>
              <a:rPr lang="bg-BG" sz="2000" dirty="0">
                <a:solidFill>
                  <a:srgbClr val="FF0000"/>
                </a:solidFill>
              </a:rPr>
              <a:t>не заема никакво място </a:t>
            </a:r>
            <a:r>
              <a:rPr lang="bg-BG" sz="2000" dirty="0"/>
              <a:t>на страницата (променя външния вид на страницата ) </a:t>
            </a:r>
          </a:p>
          <a:p>
            <a:r>
              <a:rPr lang="bg-BG" sz="2000" b="1" dirty="0"/>
              <a:t>Блокови и </a:t>
            </a:r>
            <a:r>
              <a:rPr lang="en-US" sz="2000" b="1" dirty="0"/>
              <a:t>Inline </a:t>
            </a:r>
            <a:r>
              <a:rPr lang="bg-BG" sz="2000" b="1" dirty="0"/>
              <a:t>елементи</a:t>
            </a:r>
            <a:endParaRPr lang="en-US" sz="2000" b="1" dirty="0"/>
          </a:p>
          <a:p>
            <a:r>
              <a:rPr lang="bg-BG" sz="2000" dirty="0"/>
              <a:t>Блоков елемент – заема цялата налична ширина, започва с нов ред и завършва с нов ред (</a:t>
            </a:r>
            <a:r>
              <a:rPr lang="en-US" sz="2000" dirty="0"/>
              <a:t>&lt;h1&gt;</a:t>
            </a:r>
            <a:r>
              <a:rPr lang="bg-BG" sz="2000" dirty="0"/>
              <a:t>, </a:t>
            </a:r>
            <a:r>
              <a:rPr lang="en-US" sz="2000" dirty="0"/>
              <a:t>&lt;p&gt;</a:t>
            </a:r>
            <a:r>
              <a:rPr lang="bg-BG" sz="2000" dirty="0"/>
              <a:t>, </a:t>
            </a:r>
            <a:r>
              <a:rPr lang="en-US" sz="2000" dirty="0"/>
              <a:t>&lt;div&gt;</a:t>
            </a:r>
            <a:r>
              <a:rPr lang="bg-BG" sz="2000" dirty="0"/>
              <a:t>)</a:t>
            </a:r>
            <a:endParaRPr lang="en-US" sz="2000" dirty="0"/>
          </a:p>
          <a:p>
            <a:r>
              <a:rPr lang="en-US" sz="2000" dirty="0"/>
              <a:t>inline </a:t>
            </a:r>
            <a:r>
              <a:rPr lang="bg-BG" sz="2000" dirty="0"/>
              <a:t>елемент – заема само необходимата ширина и няма нови редове (</a:t>
            </a:r>
            <a:r>
              <a:rPr lang="en-US" sz="2000" dirty="0"/>
              <a:t>&lt;span&gt;</a:t>
            </a:r>
            <a:r>
              <a:rPr lang="bg-BG" sz="2000" dirty="0"/>
              <a:t>, </a:t>
            </a:r>
            <a:r>
              <a:rPr lang="en-US" sz="2000" dirty="0"/>
              <a:t>&lt;a&gt;</a:t>
            </a:r>
            <a:r>
              <a:rPr lang="bg-BG" sz="2000" dirty="0"/>
              <a:t>)</a:t>
            </a:r>
            <a:endParaRPr lang="en-US" sz="2000" dirty="0"/>
          </a:p>
          <a:p>
            <a:r>
              <a:rPr lang="bg-BG" sz="2000" b="1" dirty="0"/>
              <a:t>Промяна на </a:t>
            </a:r>
            <a:r>
              <a:rPr lang="en-US" sz="2000" b="1" dirty="0"/>
              <a:t>inline </a:t>
            </a:r>
            <a:r>
              <a:rPr lang="bg-BG" sz="2000" b="1" dirty="0"/>
              <a:t>елемент към блоков елемент и обратно </a:t>
            </a:r>
            <a:r>
              <a:rPr lang="bg-BG" sz="2000" dirty="0"/>
              <a:t>(променя само показването, а не същността)</a:t>
            </a:r>
          </a:p>
          <a:p>
            <a:r>
              <a:rPr lang="bg-BG" sz="2000" dirty="0"/>
              <a:t>От блоков в </a:t>
            </a:r>
            <a:r>
              <a:rPr lang="en-US" sz="2000" dirty="0"/>
              <a:t>inline: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li {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display:inline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;}</a:t>
            </a:r>
            <a:r>
              <a:rPr lang="bg-BG" sz="2000" dirty="0">
                <a:solidFill>
                  <a:schemeClr val="tx2">
                    <a:lumMod val="75000"/>
                  </a:schemeClr>
                </a:solidFill>
              </a:rPr>
              <a:t> – </a:t>
            </a:r>
            <a:r>
              <a:rPr lang="bg-BG" sz="2000" dirty="0"/>
              <a:t>списъкът ще се покаже на 1 ред</a:t>
            </a:r>
            <a:endParaRPr lang="en-US" sz="2000" dirty="0"/>
          </a:p>
          <a:p>
            <a:r>
              <a:rPr lang="bg-BG" sz="2000" dirty="0"/>
              <a:t>От </a:t>
            </a:r>
            <a:r>
              <a:rPr lang="en-US" sz="2000" dirty="0"/>
              <a:t>inline</a:t>
            </a:r>
            <a:r>
              <a:rPr lang="bg-BG" sz="2000" dirty="0"/>
              <a:t> в блоков</a:t>
            </a:r>
            <a:r>
              <a:rPr lang="en-US" sz="2000" dirty="0"/>
              <a:t>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span {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display:block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;}</a:t>
            </a:r>
            <a:r>
              <a:rPr lang="bg-BG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2000" dirty="0"/>
              <a:t>– елементите ще се покажат на различни редове</a:t>
            </a:r>
            <a:endParaRPr lang="en-US" sz="2000" dirty="0"/>
          </a:p>
          <a:p>
            <a:endParaRPr lang="bg-BG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15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87948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bg-BG" dirty="0"/>
              <a:t>Блокови и </a:t>
            </a:r>
            <a:r>
              <a:rPr lang="en-US" dirty="0"/>
              <a:t>inline </a:t>
            </a:r>
            <a:r>
              <a:rPr lang="bg-BG" dirty="0"/>
              <a:t>елементи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686800" cy="6381328"/>
          </a:xfrm>
        </p:spPr>
        <p:txBody>
          <a:bodyPr>
            <a:normAutofit fontScale="40000" lnSpcReduction="20000"/>
          </a:bodyPr>
          <a:lstStyle/>
          <a:p>
            <a:r>
              <a:rPr lang="bg-BG" dirty="0"/>
              <a:t>Ако 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 {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display:inline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;}</a:t>
            </a:r>
          </a:p>
          <a:p>
            <a:pPr marL="0" indent="0">
              <a:buNone/>
            </a:pPr>
            <a:r>
              <a:rPr lang="bg-BG" dirty="0"/>
              <a:t>и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&lt;p&gt;Paragraph 1&lt;/p&gt;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&lt;p&gt;Paragraph 2&lt;/p&gt;</a:t>
            </a:r>
          </a:p>
          <a:p>
            <a:pPr marL="0" indent="0">
              <a:buNone/>
            </a:pPr>
            <a:r>
              <a:rPr lang="bg-BG" dirty="0"/>
              <a:t>то </a:t>
            </a:r>
            <a:r>
              <a:rPr lang="bg-BG" dirty="0">
                <a:sym typeface="Wingdings" pitchFamily="2" charset="2"/>
              </a:rPr>
              <a:t></a:t>
            </a:r>
            <a:endParaRPr lang="bg-BG" dirty="0"/>
          </a:p>
          <a:p>
            <a:pPr marL="0" indent="0">
              <a:buNone/>
            </a:pPr>
            <a:r>
              <a:rPr lang="en-US" dirty="0"/>
              <a:t>Paragraph 1</a:t>
            </a:r>
            <a:r>
              <a:rPr lang="bg-BG" dirty="0"/>
              <a:t> </a:t>
            </a:r>
            <a:r>
              <a:rPr lang="en-US" dirty="0"/>
              <a:t>Paragraph 2</a:t>
            </a:r>
            <a:endParaRPr lang="bg-BG" dirty="0"/>
          </a:p>
          <a:p>
            <a:r>
              <a:rPr lang="bg-BG" dirty="0"/>
              <a:t>Ако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span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{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display:block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;}</a:t>
            </a:r>
          </a:p>
          <a:p>
            <a:pPr marL="0" indent="0">
              <a:buNone/>
            </a:pPr>
            <a:r>
              <a:rPr lang="bg-BG" dirty="0"/>
              <a:t>и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&lt;span&gt;text 1&lt;/span&gt; &lt;span&gt;text 2&lt;/span&gt;</a:t>
            </a:r>
          </a:p>
          <a:p>
            <a:pPr marL="0" indent="0">
              <a:buNone/>
            </a:pPr>
            <a:r>
              <a:rPr lang="bg-BG" dirty="0"/>
              <a:t>то </a:t>
            </a:r>
            <a:r>
              <a:rPr lang="bg-BG" dirty="0">
                <a:sym typeface="Wingdings" pitchFamily="2" charset="2"/>
              </a:rPr>
              <a:t></a:t>
            </a:r>
            <a:endParaRPr lang="bg-BG" dirty="0"/>
          </a:p>
          <a:p>
            <a:pPr marL="0" indent="0">
              <a:buNone/>
            </a:pPr>
            <a:r>
              <a:rPr lang="en-US" dirty="0"/>
              <a:t>text 1 </a:t>
            </a:r>
          </a:p>
          <a:p>
            <a:pPr marL="0" indent="0">
              <a:buNone/>
            </a:pPr>
            <a:r>
              <a:rPr lang="en-US" dirty="0"/>
              <a:t>text 2</a:t>
            </a:r>
            <a:endParaRPr lang="bg-BG" dirty="0"/>
          </a:p>
          <a:p>
            <a:r>
              <a:rPr lang="bg-BG" dirty="0"/>
              <a:t>Скриване на ред в таблица: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&lt;style&gt;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tr.collapse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{</a:t>
            </a:r>
            <a:r>
              <a:rPr lang="en-US" dirty="0" err="1">
                <a:solidFill>
                  <a:srgbClr val="C00000"/>
                </a:solidFill>
              </a:rPr>
              <a:t>visibility:collapse</a:t>
            </a:r>
            <a:r>
              <a:rPr lang="en-US" dirty="0">
                <a:solidFill>
                  <a:srgbClr val="C00000"/>
                </a:solidFill>
              </a:rPr>
              <a:t>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&lt;/style&gt;</a:t>
            </a:r>
          </a:p>
          <a:p>
            <a:pPr marL="0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&lt;table border="1"&gt;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&lt;td&gt;Peter&lt;/td&gt;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&lt;td&gt;Griffin&lt;/td&gt;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class="collapse"&gt;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		</a:t>
            </a:r>
            <a:r>
              <a:rPr lang="bg-BG" dirty="0"/>
              <a:t>- този ред ще се скрие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&lt;td&gt;Lois&lt;/td&gt;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&lt;td&gt;Griffin&lt;/td&gt;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&lt;/table&gt;</a:t>
            </a:r>
          </a:p>
          <a:p>
            <a:pPr marL="0" indent="0">
              <a:buNone/>
            </a:pP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16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8991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78098"/>
          </a:xfrm>
        </p:spPr>
        <p:txBody>
          <a:bodyPr/>
          <a:lstStyle/>
          <a:p>
            <a:r>
              <a:rPr lang="bg-BG" dirty="0"/>
              <a:t>Позициониране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686800" cy="6093296"/>
          </a:xfrm>
        </p:spPr>
        <p:txBody>
          <a:bodyPr>
            <a:normAutofit fontScale="25000" lnSpcReduction="20000"/>
          </a:bodyPr>
          <a:lstStyle/>
          <a:p>
            <a:r>
              <a:rPr lang="bg-BG" sz="7200" dirty="0"/>
              <a:t>Позициониране на елемент спрямо останалите (отпред, отзад), при прекалено голямо съдържание какво да се прави</a:t>
            </a:r>
          </a:p>
          <a:p>
            <a:r>
              <a:rPr lang="bg-BG" sz="7200" dirty="0"/>
              <a:t>Чрез свойствата </a:t>
            </a:r>
            <a:r>
              <a:rPr lang="en-US" sz="7200" dirty="0">
                <a:solidFill>
                  <a:srgbClr val="C00000"/>
                </a:solidFill>
              </a:rPr>
              <a:t>top</a:t>
            </a:r>
            <a:r>
              <a:rPr lang="en-US" sz="7200" dirty="0"/>
              <a:t>, </a:t>
            </a:r>
            <a:r>
              <a:rPr lang="en-US" sz="7200" dirty="0">
                <a:solidFill>
                  <a:srgbClr val="C00000"/>
                </a:solidFill>
              </a:rPr>
              <a:t>bottom</a:t>
            </a:r>
            <a:r>
              <a:rPr lang="en-US" sz="7200" dirty="0"/>
              <a:t>, </a:t>
            </a:r>
            <a:r>
              <a:rPr lang="en-US" sz="7200" dirty="0">
                <a:solidFill>
                  <a:srgbClr val="C00000"/>
                </a:solidFill>
              </a:rPr>
              <a:t>left</a:t>
            </a:r>
            <a:r>
              <a:rPr lang="en-US" sz="7200" dirty="0"/>
              <a:t>, </a:t>
            </a:r>
            <a:r>
              <a:rPr lang="en-US" sz="7200" dirty="0">
                <a:solidFill>
                  <a:srgbClr val="C00000"/>
                </a:solidFill>
              </a:rPr>
              <a:t>right</a:t>
            </a:r>
            <a:r>
              <a:rPr lang="en-US" sz="7200" dirty="0"/>
              <a:t> </a:t>
            </a:r>
            <a:r>
              <a:rPr lang="bg-BG" sz="7200" dirty="0"/>
              <a:t>(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auto</a:t>
            </a:r>
            <a:r>
              <a:rPr lang="bg-BG" sz="72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length</a:t>
            </a:r>
            <a:r>
              <a:rPr lang="bg-BG" sz="72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%</a:t>
            </a:r>
            <a:r>
              <a:rPr lang="bg-BG" sz="72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inherit</a:t>
            </a:r>
            <a:r>
              <a:rPr lang="bg-BG" sz="7200" dirty="0"/>
              <a:t>), които ще работят само ако първо е използвано свойството </a:t>
            </a:r>
            <a:r>
              <a:rPr lang="en-US" sz="7200" dirty="0">
                <a:solidFill>
                  <a:srgbClr val="C00000"/>
                </a:solidFill>
              </a:rPr>
              <a:t>position</a:t>
            </a:r>
            <a:r>
              <a:rPr lang="en-US" sz="7200" dirty="0"/>
              <a:t> </a:t>
            </a:r>
            <a:endParaRPr lang="bg-BG" sz="7200" dirty="0"/>
          </a:p>
          <a:p>
            <a:r>
              <a:rPr lang="bg-BG" sz="7200" b="1" dirty="0"/>
              <a:t>Статично позициониране </a:t>
            </a:r>
            <a:r>
              <a:rPr lang="bg-BG" sz="7200" dirty="0"/>
              <a:t>(по подразбиране)</a:t>
            </a:r>
            <a:endParaRPr lang="en-US" sz="7200" dirty="0"/>
          </a:p>
          <a:p>
            <a:r>
              <a:rPr lang="bg-BG" sz="7200" dirty="0"/>
              <a:t>Статино позиционираните елементи се  позиционират спрямо нормалния поток на страницата</a:t>
            </a:r>
          </a:p>
          <a:p>
            <a:r>
              <a:rPr lang="bg-BG" sz="7200" dirty="0"/>
              <a:t>Не се влияят от свойствата </a:t>
            </a:r>
            <a:r>
              <a:rPr lang="en-US" sz="7200" dirty="0"/>
              <a:t>top, bottom, left </a:t>
            </a:r>
            <a:r>
              <a:rPr lang="bg-BG" sz="7200" dirty="0"/>
              <a:t>и </a:t>
            </a:r>
            <a:r>
              <a:rPr lang="en-US" sz="7200" dirty="0"/>
              <a:t>right</a:t>
            </a:r>
          </a:p>
          <a:p>
            <a:r>
              <a:rPr lang="bg-BG" sz="7200" b="1" dirty="0"/>
              <a:t>Фиксирано позициониране</a:t>
            </a:r>
            <a:endParaRPr lang="en-US" sz="7200" b="1" dirty="0"/>
          </a:p>
          <a:p>
            <a:r>
              <a:rPr lang="bg-BG" sz="7200" dirty="0"/>
              <a:t>Елементите се позиционират относително спрямо прозореца на браузъра </a:t>
            </a:r>
          </a:p>
          <a:p>
            <a:r>
              <a:rPr lang="bg-BG" sz="7200" dirty="0"/>
              <a:t>Не мърдат дори при скрулиране </a:t>
            </a:r>
          </a:p>
          <a:p>
            <a:r>
              <a:rPr lang="bg-BG" sz="7200" dirty="0"/>
              <a:t>Могат да препокриват останалите елементи</a:t>
            </a:r>
          </a:p>
          <a:p>
            <a:r>
              <a:rPr lang="bg-BG" sz="7200" dirty="0"/>
              <a:t>Не са част от нормалния поток на страницата</a:t>
            </a:r>
          </a:p>
          <a:p>
            <a:pPr marL="0" indent="0">
              <a:buNone/>
            </a:pP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p.pos_fixed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rgbClr val="C00000"/>
                </a:solidFill>
              </a:rPr>
              <a:t>position:fixed</a:t>
            </a:r>
            <a:r>
              <a:rPr lang="en-US" sz="7200" dirty="0">
                <a:solidFill>
                  <a:srgbClr val="C00000"/>
                </a:solidFill>
              </a:rPr>
              <a:t>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top:30px;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right:5px;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17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66573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78098"/>
          </a:xfrm>
        </p:spPr>
        <p:txBody>
          <a:bodyPr/>
          <a:lstStyle/>
          <a:p>
            <a:r>
              <a:rPr lang="bg-BG" dirty="0"/>
              <a:t>Позициониране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686800" cy="6093296"/>
          </a:xfrm>
        </p:spPr>
        <p:txBody>
          <a:bodyPr>
            <a:normAutofit fontScale="25000" lnSpcReduction="20000"/>
          </a:bodyPr>
          <a:lstStyle/>
          <a:p>
            <a:r>
              <a:rPr lang="bg-BG" sz="7200" b="1" dirty="0"/>
              <a:t>Относително позициониране</a:t>
            </a:r>
            <a:endParaRPr lang="en-US" sz="7200" b="1" dirty="0"/>
          </a:p>
          <a:p>
            <a:r>
              <a:rPr lang="bg-BG" sz="7200" dirty="0"/>
              <a:t>Елемента се позиционира относително спрямо нормалната си позиция </a:t>
            </a:r>
          </a:p>
          <a:p>
            <a:pPr marL="0" indent="0">
              <a:buNone/>
            </a:pP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h2.pos_left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rgbClr val="C00000"/>
                </a:solidFill>
              </a:rPr>
              <a:t>position:relative</a:t>
            </a:r>
            <a:r>
              <a:rPr lang="en-US" sz="7200" dirty="0">
                <a:solidFill>
                  <a:srgbClr val="C00000"/>
                </a:solidFill>
              </a:rPr>
              <a:t>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left:-20px;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}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h2.pos_right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position:relative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left:20px;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r>
              <a:rPr lang="bg-BG" sz="7200" dirty="0"/>
              <a:t>Съдържанието на елементите може да се мести и препокрива други елементи, но запазеното място за елемента остава запазено в нормалния поток</a:t>
            </a:r>
          </a:p>
          <a:p>
            <a:pPr marL="0" indent="0">
              <a:buNone/>
            </a:pP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h2.pos_top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position:relative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top:-50px;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r>
              <a:rPr lang="bg-BG" sz="7200" dirty="0"/>
              <a:t>Използват се често за контейнерни блокове за абсолютно позиционирани елементи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/>
          <a:srcRect l="51510" t="20391" r="2232" b="61592"/>
          <a:stretch/>
        </p:blipFill>
        <p:spPr bwMode="auto">
          <a:xfrm>
            <a:off x="3203847" y="1484784"/>
            <a:ext cx="5680057" cy="19994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18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2462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78098"/>
          </a:xfrm>
        </p:spPr>
        <p:txBody>
          <a:bodyPr/>
          <a:lstStyle/>
          <a:p>
            <a:r>
              <a:rPr lang="bg-BG" dirty="0"/>
              <a:t>Позициониране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686800" cy="6309320"/>
          </a:xfrm>
        </p:spPr>
        <p:txBody>
          <a:bodyPr>
            <a:normAutofit fontScale="25000" lnSpcReduction="20000"/>
          </a:bodyPr>
          <a:lstStyle/>
          <a:p>
            <a:r>
              <a:rPr lang="bg-BG" sz="7200" b="1" dirty="0"/>
              <a:t>Абсолютно позициониране</a:t>
            </a:r>
            <a:endParaRPr lang="en-US" sz="7200" b="1" dirty="0"/>
          </a:p>
          <a:p>
            <a:r>
              <a:rPr lang="bg-BG" sz="7200" dirty="0"/>
              <a:t>Елементите се позиционират относително спрямо първия елемент предшественик, който има позиция различна от статична (ако няма такъв, то се използва </a:t>
            </a:r>
            <a:r>
              <a:rPr lang="en-US" sz="7200" dirty="0"/>
              <a:t>&lt;html&gt;</a:t>
            </a:r>
            <a:r>
              <a:rPr lang="bg-BG" sz="7200" dirty="0"/>
              <a:t>)</a:t>
            </a:r>
            <a:endParaRPr lang="en-US" sz="7200" dirty="0"/>
          </a:p>
          <a:p>
            <a:pPr marL="0" indent="0">
              <a:buNone/>
            </a:pP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h2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rgbClr val="C00000"/>
                </a:solidFill>
              </a:rPr>
              <a:t>position:absolute</a:t>
            </a:r>
            <a:r>
              <a:rPr lang="en-US" sz="7200" dirty="0">
                <a:solidFill>
                  <a:srgbClr val="C00000"/>
                </a:solidFill>
              </a:rPr>
              <a:t>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left:100px;</a:t>
            </a:r>
            <a:r>
              <a:rPr lang="bg-BG" sz="7200" dirty="0">
                <a:solidFill>
                  <a:schemeClr val="tx2">
                    <a:lumMod val="75000"/>
                  </a:schemeClr>
                </a:solidFill>
              </a:rPr>
              <a:t>		</a:t>
            </a:r>
            <a:r>
              <a:rPr lang="bg-BG" sz="7200" dirty="0"/>
              <a:t>- от началото на страницата</a:t>
            </a:r>
            <a:br>
              <a:rPr lang="en-US" sz="7200" dirty="0"/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top:150px;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r>
              <a:rPr lang="bg-BG" sz="7200" dirty="0"/>
              <a:t>Елементите не се намират в нормалния поток на страницата</a:t>
            </a:r>
          </a:p>
          <a:p>
            <a:r>
              <a:rPr lang="bg-BG" sz="7200" dirty="0"/>
              <a:t>Могат да препокриват останалите елементи</a:t>
            </a:r>
            <a:endParaRPr lang="en-US" sz="7200" dirty="0"/>
          </a:p>
          <a:p>
            <a:r>
              <a:rPr lang="bg-BG" sz="7200" b="1" dirty="0"/>
              <a:t>Препокрити елементи</a:t>
            </a:r>
            <a:endParaRPr lang="en-US" sz="7200" b="1" dirty="0"/>
          </a:p>
          <a:p>
            <a:r>
              <a:rPr lang="bg-BG" sz="7200" dirty="0"/>
              <a:t>Свойството </a:t>
            </a:r>
            <a:r>
              <a:rPr lang="en-US" sz="7200" dirty="0">
                <a:solidFill>
                  <a:srgbClr val="C00000"/>
                </a:solidFill>
              </a:rPr>
              <a:t>z-index </a:t>
            </a:r>
            <a:r>
              <a:rPr lang="bg-BG" sz="7200" dirty="0"/>
              <a:t>определя реда на препокриване</a:t>
            </a:r>
          </a:p>
          <a:p>
            <a:r>
              <a:rPr lang="bg-BG" sz="7200" dirty="0"/>
              <a:t>Редът може да бъде &gt;0 или &lt;0</a:t>
            </a:r>
            <a:endParaRPr lang="en-US" sz="7200" dirty="0"/>
          </a:p>
          <a:p>
            <a:r>
              <a:rPr lang="en-US" sz="7200" dirty="0" err="1"/>
              <a:t>img</a:t>
            </a:r>
            <a:br>
              <a:rPr lang="en-US" sz="7200" dirty="0"/>
            </a:br>
            <a:r>
              <a:rPr lang="en-US" sz="7200" dirty="0"/>
              <a:t>{</a:t>
            </a:r>
            <a:br>
              <a:rPr lang="en-US" sz="7200" dirty="0"/>
            </a:br>
            <a:r>
              <a:rPr lang="en-US" sz="7200" dirty="0" err="1"/>
              <a:t>position:absolute</a:t>
            </a:r>
            <a:r>
              <a:rPr lang="en-US" sz="7200" dirty="0"/>
              <a:t>;</a:t>
            </a:r>
            <a:br>
              <a:rPr lang="en-US" sz="7200" dirty="0"/>
            </a:br>
            <a:r>
              <a:rPr lang="en-US" sz="7200" dirty="0"/>
              <a:t>left:0px;</a:t>
            </a:r>
            <a:br>
              <a:rPr lang="en-US" sz="7200" dirty="0"/>
            </a:br>
            <a:r>
              <a:rPr lang="en-US" sz="7200" dirty="0"/>
              <a:t>top:0px;</a:t>
            </a:r>
            <a:br>
              <a:rPr lang="en-US" sz="7200" dirty="0"/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z-index:-1;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/>
              <a:t>}</a:t>
            </a:r>
          </a:p>
          <a:p>
            <a:r>
              <a:rPr lang="bg-BG" sz="7200" dirty="0"/>
              <a:t>По-голямото число определя по предна позиция</a:t>
            </a:r>
          </a:p>
          <a:p>
            <a:r>
              <a:rPr lang="bg-BG" sz="7200" dirty="0"/>
              <a:t>Ако има препокриване без да се използва </a:t>
            </a:r>
            <a:r>
              <a:rPr lang="en-US" sz="7200" dirty="0"/>
              <a:t>z-index</a:t>
            </a:r>
            <a:r>
              <a:rPr lang="bg-BG" sz="7200" dirty="0"/>
              <a:t>, то последния елемент в кода се показва най-отгоре</a:t>
            </a:r>
          </a:p>
        </p:txBody>
      </p:sp>
    </p:spTree>
    <p:extLst>
      <p:ext uri="{BB962C8B-B14F-4D97-AF65-F5344CB8AC3E}">
        <p14:creationId xmlns:p14="http://schemas.microsoft.com/office/powerpoint/2010/main" val="743879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64807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CSS Box Model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686800" cy="6309320"/>
          </a:xfrm>
        </p:spPr>
        <p:txBody>
          <a:bodyPr>
            <a:normAutofit fontScale="32500" lnSpcReduction="20000"/>
          </a:bodyPr>
          <a:lstStyle/>
          <a:p>
            <a:r>
              <a:rPr lang="bg-BG" sz="5500" dirty="0"/>
              <a:t>Всички </a:t>
            </a:r>
            <a:r>
              <a:rPr lang="en-US" sz="5500" dirty="0"/>
              <a:t>HTML </a:t>
            </a:r>
            <a:r>
              <a:rPr lang="bg-BG" sz="5500" dirty="0"/>
              <a:t>елементи могат да се считат като кутии</a:t>
            </a:r>
          </a:p>
          <a:p>
            <a:r>
              <a:rPr lang="en-US" sz="5500" dirty="0"/>
              <a:t>CSS box model </a:t>
            </a:r>
            <a:r>
              <a:rPr lang="bg-BG" sz="5500" dirty="0"/>
              <a:t>е  кутия, която обгръща </a:t>
            </a:r>
            <a:r>
              <a:rPr lang="en-US" sz="5500" dirty="0"/>
              <a:t>HTML </a:t>
            </a:r>
            <a:r>
              <a:rPr lang="bg-BG" sz="5500" dirty="0"/>
              <a:t>елементите и се състои от</a:t>
            </a:r>
            <a:r>
              <a:rPr lang="en-US" sz="5500" dirty="0"/>
              <a:t>: margins, borders, padding</a:t>
            </a:r>
            <a:r>
              <a:rPr lang="bg-BG" sz="5500" dirty="0"/>
              <a:t> и действителното съдържание</a:t>
            </a:r>
            <a:endParaRPr lang="en-US" sz="5500" dirty="0"/>
          </a:p>
          <a:p>
            <a:r>
              <a:rPr lang="en-US" sz="5500" dirty="0"/>
              <a:t>Box model </a:t>
            </a:r>
            <a:r>
              <a:rPr lang="bg-BG" sz="5500" dirty="0"/>
              <a:t>позволява  да поствим рамка около елементите и разстояние между елементите</a:t>
            </a:r>
          </a:p>
          <a:p>
            <a:r>
              <a:rPr lang="en-US" sz="5500" b="1" dirty="0"/>
              <a:t>Margin</a:t>
            </a:r>
            <a:r>
              <a:rPr lang="en-US" sz="5500" dirty="0"/>
              <a:t> – </a:t>
            </a:r>
            <a:r>
              <a:rPr lang="bg-BG" sz="5500" dirty="0"/>
              <a:t>празно пространство около рамката, което е прозрачно </a:t>
            </a:r>
            <a:r>
              <a:rPr lang="en-US" sz="5500" dirty="0"/>
              <a:t> </a:t>
            </a:r>
            <a:endParaRPr lang="bg-BG" sz="5500" dirty="0"/>
          </a:p>
          <a:p>
            <a:r>
              <a:rPr lang="en-US" sz="5500" b="1" dirty="0"/>
              <a:t>Border</a:t>
            </a:r>
            <a:r>
              <a:rPr lang="en-US" sz="5500" dirty="0"/>
              <a:t> – </a:t>
            </a:r>
            <a:r>
              <a:rPr lang="bg-BG" sz="5500" dirty="0"/>
              <a:t>рамка около </a:t>
            </a:r>
            <a:r>
              <a:rPr lang="en-US" sz="5500" dirty="0"/>
              <a:t>padding</a:t>
            </a:r>
            <a:r>
              <a:rPr lang="bg-BG" sz="5500" dirty="0"/>
              <a:t> и съдържанието </a:t>
            </a:r>
          </a:p>
          <a:p>
            <a:r>
              <a:rPr lang="en-US" sz="5500" b="1" dirty="0"/>
              <a:t>Padding</a:t>
            </a:r>
            <a:r>
              <a:rPr lang="en-US" sz="5500" dirty="0"/>
              <a:t> – </a:t>
            </a:r>
            <a:r>
              <a:rPr lang="bg-BG" sz="5500" dirty="0"/>
              <a:t>празно пространство около съдържанието</a:t>
            </a:r>
          </a:p>
          <a:p>
            <a:r>
              <a:rPr lang="en-US" sz="5500" b="1" dirty="0"/>
              <a:t>Content</a:t>
            </a:r>
            <a:r>
              <a:rPr lang="en-US" sz="5500" dirty="0"/>
              <a:t> – </a:t>
            </a:r>
            <a:r>
              <a:rPr lang="bg-BG" sz="5500" dirty="0"/>
              <a:t>текст и изображения </a:t>
            </a:r>
            <a:endParaRPr lang="en-US" sz="5500" dirty="0"/>
          </a:p>
          <a:p>
            <a:endParaRPr lang="bg-BG" sz="5500" b="1" dirty="0"/>
          </a:p>
          <a:p>
            <a:endParaRPr lang="bg-BG" sz="5500" b="1" dirty="0"/>
          </a:p>
          <a:p>
            <a:r>
              <a:rPr lang="bg-BG" sz="5500" b="1" dirty="0"/>
              <a:t>Ширина и височина на елементите</a:t>
            </a:r>
            <a:endParaRPr lang="en-US" sz="5500" b="1" dirty="0"/>
          </a:p>
          <a:p>
            <a:r>
              <a:rPr lang="bg-BG" sz="5500" dirty="0"/>
              <a:t>Когато се указва ширина и височина чрез свойствата </a:t>
            </a:r>
            <a:r>
              <a:rPr lang="en-US" sz="5500" dirty="0"/>
              <a:t>width </a:t>
            </a:r>
            <a:r>
              <a:rPr lang="bg-BG" sz="5500" dirty="0"/>
              <a:t>и</a:t>
            </a:r>
            <a:r>
              <a:rPr lang="en-US" sz="5500" dirty="0"/>
              <a:t> height </a:t>
            </a:r>
            <a:r>
              <a:rPr lang="bg-BG" sz="5500" dirty="0"/>
              <a:t>с </a:t>
            </a:r>
            <a:r>
              <a:rPr lang="en-US" sz="5500" dirty="0"/>
              <a:t>CSS, </a:t>
            </a:r>
            <a:r>
              <a:rPr lang="bg-BG" sz="5500" dirty="0"/>
              <a:t>то се указват размерите на областта със съдържанието. За да се изчисли пълния размер на елемента трябва да се добавят размерите на </a:t>
            </a:r>
            <a:r>
              <a:rPr lang="en-US" sz="5500" dirty="0"/>
              <a:t> padding, borders </a:t>
            </a:r>
            <a:r>
              <a:rPr lang="bg-BG" sz="5500" dirty="0"/>
              <a:t>и </a:t>
            </a:r>
            <a:r>
              <a:rPr lang="en-US" sz="5500" dirty="0"/>
              <a:t>margins.</a:t>
            </a:r>
          </a:p>
          <a:p>
            <a:r>
              <a:rPr lang="bg-BG" sz="5500" dirty="0"/>
              <a:t>Общата ширина на елемента е </a:t>
            </a:r>
            <a:r>
              <a:rPr lang="en-US" sz="5500" dirty="0"/>
              <a:t>300px:</a:t>
            </a:r>
          </a:p>
          <a:p>
            <a:pPr marL="0" indent="0">
              <a:buNone/>
            </a:pPr>
            <a:r>
              <a:rPr lang="en-US" sz="5500" dirty="0">
                <a:solidFill>
                  <a:schemeClr val="tx2">
                    <a:lumMod val="75000"/>
                  </a:schemeClr>
                </a:solidFill>
              </a:rPr>
              <a:t>width:250px;</a:t>
            </a:r>
            <a:br>
              <a:rPr lang="en-US" sz="55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5500" dirty="0">
                <a:solidFill>
                  <a:schemeClr val="tx2">
                    <a:lumMod val="75000"/>
                  </a:schemeClr>
                </a:solidFill>
              </a:rPr>
              <a:t>padding:10px;</a:t>
            </a:r>
            <a:br>
              <a:rPr lang="en-US" sz="55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5500" dirty="0">
                <a:solidFill>
                  <a:schemeClr val="tx2">
                    <a:lumMod val="75000"/>
                  </a:schemeClr>
                </a:solidFill>
              </a:rPr>
              <a:t>border:5px solid gray;</a:t>
            </a:r>
            <a:br>
              <a:rPr lang="en-US" sz="55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5500" dirty="0">
                <a:solidFill>
                  <a:schemeClr val="tx2">
                    <a:lumMod val="75000"/>
                  </a:schemeClr>
                </a:solidFill>
              </a:rPr>
              <a:t>margin:10px; </a:t>
            </a:r>
          </a:p>
          <a:p>
            <a:r>
              <a:rPr lang="en-US" sz="5500" dirty="0"/>
              <a:t>Total element width = width + left padding + right padding + left border + right border + left margin + right margin</a:t>
            </a:r>
          </a:p>
          <a:p>
            <a:r>
              <a:rPr lang="en-US" sz="5500" dirty="0"/>
              <a:t>Total element height = height + top padding + bottom padding + top border + bottom border + top margin + bottom margin</a:t>
            </a:r>
          </a:p>
          <a:p>
            <a:endParaRPr lang="bg-BG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/>
          <a:srcRect l="20894" t="20950" r="35976" b="49022"/>
          <a:stretch/>
        </p:blipFill>
        <p:spPr bwMode="auto">
          <a:xfrm>
            <a:off x="6372200" y="2276872"/>
            <a:ext cx="2485390" cy="13843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10558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/>
          <a:srcRect t="4959" r="13056" b="33883"/>
          <a:stretch/>
        </p:blipFill>
        <p:spPr bwMode="auto">
          <a:xfrm>
            <a:off x="19366" y="0"/>
            <a:ext cx="7576970" cy="43651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3" cstate="print"/>
          <a:srcRect t="5578" r="12890" b="33471"/>
          <a:stretch/>
        </p:blipFill>
        <p:spPr bwMode="auto">
          <a:xfrm>
            <a:off x="-807715" y="3284985"/>
            <a:ext cx="6891883" cy="41764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4" cstate="print"/>
          <a:srcRect t="5371" r="12725" b="33472"/>
          <a:stretch/>
        </p:blipFill>
        <p:spPr bwMode="auto">
          <a:xfrm>
            <a:off x="4114800" y="2132856"/>
            <a:ext cx="6865912" cy="41044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43460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71400"/>
            <a:ext cx="8229600" cy="778098"/>
          </a:xfrm>
        </p:spPr>
        <p:txBody>
          <a:bodyPr/>
          <a:lstStyle/>
          <a:p>
            <a:r>
              <a:rPr lang="bg-BG" dirty="0"/>
              <a:t>Позициониране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4664"/>
            <a:ext cx="8686800" cy="6453336"/>
          </a:xfrm>
        </p:spPr>
        <p:txBody>
          <a:bodyPr>
            <a:normAutofit fontScale="25000" lnSpcReduction="20000"/>
          </a:bodyPr>
          <a:lstStyle/>
          <a:p>
            <a:r>
              <a:rPr lang="bg-BG" sz="7200" dirty="0"/>
              <a:t>Определя се областта, в която ще се изреже и покаже елемента</a:t>
            </a:r>
          </a:p>
          <a:p>
            <a:pPr marL="0" indent="0">
              <a:buNone/>
            </a:pPr>
            <a:r>
              <a:rPr lang="en-US" sz="6800" dirty="0" err="1">
                <a:solidFill>
                  <a:schemeClr val="tx2">
                    <a:lumMod val="75000"/>
                  </a:schemeClr>
                </a:solidFill>
              </a:rPr>
              <a:t>img</a:t>
            </a:r>
            <a:r>
              <a:rPr lang="en-US" sz="6800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en-US" sz="68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6800" dirty="0" err="1">
                <a:solidFill>
                  <a:schemeClr val="tx2">
                    <a:lumMod val="75000"/>
                  </a:schemeClr>
                </a:solidFill>
              </a:rPr>
              <a:t>position:absolute</a:t>
            </a:r>
            <a:r>
              <a:rPr lang="en-US" sz="68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sz="6800" dirty="0" err="1">
                <a:solidFill>
                  <a:srgbClr val="C00000"/>
                </a:solidFill>
              </a:rPr>
              <a:t>clip:rect</a:t>
            </a:r>
            <a:r>
              <a:rPr lang="en-US" sz="6800" dirty="0">
                <a:solidFill>
                  <a:srgbClr val="C00000"/>
                </a:solidFill>
              </a:rPr>
              <a:t>(0px,60px,200px,0px);</a:t>
            </a:r>
          </a:p>
          <a:p>
            <a:pPr marL="0" indent="0">
              <a:buNone/>
            </a:pPr>
            <a:r>
              <a:rPr lang="en-US" sz="68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r>
              <a:rPr lang="bg-BG" sz="7200" dirty="0"/>
              <a:t>При по големи елементи показване на скрол бар</a:t>
            </a:r>
          </a:p>
          <a:p>
            <a:pPr marL="0" indent="0">
              <a:buNone/>
            </a:pPr>
            <a:r>
              <a:rPr lang="en-US" sz="6800" dirty="0" err="1">
                <a:solidFill>
                  <a:schemeClr val="tx2">
                    <a:lumMod val="75000"/>
                  </a:schemeClr>
                </a:solidFill>
              </a:rPr>
              <a:t>div.scroll</a:t>
            </a:r>
            <a:endParaRPr lang="en-US" sz="68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68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6800" dirty="0">
                <a:solidFill>
                  <a:schemeClr val="tx2">
                    <a:lumMod val="75000"/>
                  </a:schemeClr>
                </a:solidFill>
              </a:rPr>
              <a:t>width:100px;</a:t>
            </a:r>
          </a:p>
          <a:p>
            <a:pPr marL="0" indent="0">
              <a:buNone/>
            </a:pPr>
            <a:r>
              <a:rPr lang="en-US" sz="6800" dirty="0">
                <a:solidFill>
                  <a:schemeClr val="tx2">
                    <a:lumMod val="75000"/>
                  </a:schemeClr>
                </a:solidFill>
              </a:rPr>
              <a:t>height:100px;</a:t>
            </a:r>
          </a:p>
          <a:p>
            <a:pPr marL="0" indent="0">
              <a:buNone/>
            </a:pPr>
            <a:r>
              <a:rPr lang="en-US" sz="6800" dirty="0" err="1">
                <a:solidFill>
                  <a:srgbClr val="C00000"/>
                </a:solidFill>
              </a:rPr>
              <a:t>overflow:scroll</a:t>
            </a:r>
            <a:r>
              <a:rPr lang="en-US" sz="6800" dirty="0">
                <a:solidFill>
                  <a:srgbClr val="C00000"/>
                </a:solidFill>
              </a:rPr>
              <a:t>;</a:t>
            </a:r>
            <a:r>
              <a:rPr lang="bg-BG" sz="6800" dirty="0"/>
              <a:t> - показване на скрол бар</a:t>
            </a:r>
            <a:endParaRPr lang="en-US" sz="6800" dirty="0"/>
          </a:p>
          <a:p>
            <a:pPr marL="0" indent="0">
              <a:buNone/>
            </a:pPr>
            <a:r>
              <a:rPr lang="en-US" sz="68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en-US" sz="6800" dirty="0" err="1">
                <a:solidFill>
                  <a:schemeClr val="tx2">
                    <a:lumMod val="75000"/>
                  </a:schemeClr>
                </a:solidFill>
              </a:rPr>
              <a:t>div.hidden</a:t>
            </a:r>
            <a:r>
              <a:rPr lang="en-US" sz="6800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en-US" sz="68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6800" dirty="0">
                <a:solidFill>
                  <a:schemeClr val="tx2">
                    <a:lumMod val="75000"/>
                  </a:schemeClr>
                </a:solidFill>
              </a:rPr>
              <a:t>width:100px;</a:t>
            </a:r>
          </a:p>
          <a:p>
            <a:pPr marL="0" indent="0">
              <a:buNone/>
            </a:pPr>
            <a:r>
              <a:rPr lang="en-US" sz="6800" dirty="0">
                <a:solidFill>
                  <a:schemeClr val="tx2">
                    <a:lumMod val="75000"/>
                  </a:schemeClr>
                </a:solidFill>
              </a:rPr>
              <a:t>height:100px;</a:t>
            </a:r>
          </a:p>
          <a:p>
            <a:pPr marL="0" indent="0">
              <a:buNone/>
            </a:pPr>
            <a:r>
              <a:rPr lang="en-US" sz="6800" dirty="0" err="1">
                <a:solidFill>
                  <a:srgbClr val="C00000"/>
                </a:solidFill>
              </a:rPr>
              <a:t>overflow:hidden</a:t>
            </a:r>
            <a:r>
              <a:rPr lang="en-US" sz="6800" dirty="0">
                <a:solidFill>
                  <a:srgbClr val="C00000"/>
                </a:solidFill>
              </a:rPr>
              <a:t>;</a:t>
            </a:r>
            <a:r>
              <a:rPr lang="bg-BG" sz="6800" dirty="0"/>
              <a:t> - скриване на скрол бар</a:t>
            </a:r>
            <a:endParaRPr lang="en-US" sz="6800" dirty="0"/>
          </a:p>
          <a:p>
            <a:pPr marL="0" indent="0">
              <a:buNone/>
            </a:pPr>
            <a:r>
              <a:rPr lang="en-US" sz="6800" dirty="0">
                <a:solidFill>
                  <a:schemeClr val="tx2">
                    <a:lumMod val="75000"/>
                  </a:schemeClr>
                </a:solidFill>
              </a:rPr>
              <a:t>} </a:t>
            </a:r>
            <a:endParaRPr lang="bg-BG" sz="68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6800" dirty="0">
                <a:solidFill>
                  <a:schemeClr val="tx2">
                    <a:lumMod val="75000"/>
                  </a:schemeClr>
                </a:solidFill>
              </a:rPr>
              <a:t>div </a:t>
            </a:r>
          </a:p>
          <a:p>
            <a:pPr marL="0" indent="0">
              <a:buNone/>
            </a:pPr>
            <a:r>
              <a:rPr lang="en-US" sz="6800" dirty="0">
                <a:solidFill>
                  <a:schemeClr val="tx2">
                    <a:lumMod val="75000"/>
                  </a:schemeClr>
                </a:solidFill>
              </a:rPr>
              <a:t>{background-color:#00FFFF;</a:t>
            </a:r>
          </a:p>
          <a:p>
            <a:pPr marL="0" indent="0">
              <a:buNone/>
            </a:pPr>
            <a:r>
              <a:rPr lang="en-US" sz="6800" dirty="0">
                <a:solidFill>
                  <a:schemeClr val="tx2">
                    <a:lumMod val="75000"/>
                  </a:schemeClr>
                </a:solidFill>
              </a:rPr>
              <a:t>width:150px;</a:t>
            </a:r>
          </a:p>
          <a:p>
            <a:pPr marL="0" indent="0">
              <a:buNone/>
            </a:pPr>
            <a:r>
              <a:rPr lang="en-US" sz="6800" dirty="0">
                <a:solidFill>
                  <a:schemeClr val="tx2">
                    <a:lumMod val="75000"/>
                  </a:schemeClr>
                </a:solidFill>
              </a:rPr>
              <a:t>height:150px;</a:t>
            </a:r>
          </a:p>
          <a:p>
            <a:pPr marL="0" indent="0">
              <a:buNone/>
            </a:pPr>
            <a:r>
              <a:rPr lang="en-US" sz="6800" dirty="0" err="1">
                <a:solidFill>
                  <a:srgbClr val="C00000"/>
                </a:solidFill>
              </a:rPr>
              <a:t>overflow:auto</a:t>
            </a:r>
            <a:r>
              <a:rPr lang="en-US" sz="6800" dirty="0">
                <a:solidFill>
                  <a:srgbClr val="C00000"/>
                </a:solidFill>
              </a:rPr>
              <a:t>;</a:t>
            </a:r>
            <a:r>
              <a:rPr lang="bg-BG" sz="6800" dirty="0">
                <a:solidFill>
                  <a:srgbClr val="C00000"/>
                </a:solidFill>
              </a:rPr>
              <a:t> </a:t>
            </a:r>
            <a:r>
              <a:rPr lang="bg-BG" sz="6800" dirty="0"/>
              <a:t>- показване автоматично на скрол бар при нужда </a:t>
            </a:r>
            <a:endParaRPr lang="en-US" sz="6800" dirty="0"/>
          </a:p>
          <a:p>
            <a:pPr marL="0" indent="0">
              <a:buNone/>
            </a:pPr>
            <a:r>
              <a:rPr lang="en-US" sz="6800" dirty="0">
                <a:solidFill>
                  <a:schemeClr val="tx2">
                    <a:lumMod val="75000"/>
                  </a:schemeClr>
                </a:solidFill>
              </a:rPr>
              <a:t>}</a:t>
            </a:r>
            <a:endParaRPr lang="bg-BG" sz="68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/>
          <a:srcRect l="51398" t="19553" r="42904" b="65642"/>
          <a:stretch/>
        </p:blipFill>
        <p:spPr bwMode="auto">
          <a:xfrm>
            <a:off x="7308304" y="764704"/>
            <a:ext cx="740212" cy="12770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77622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Смяна на курсора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5257800"/>
          </a:xfrm>
        </p:spPr>
        <p:txBody>
          <a:bodyPr>
            <a:normAutofit fontScale="47500" lnSpcReduction="20000"/>
          </a:bodyPr>
          <a:lstStyle/>
          <a:p>
            <a:r>
              <a:rPr lang="bg-BG" sz="3800" dirty="0"/>
              <a:t>Смяна на изображението на курсора</a:t>
            </a:r>
          </a:p>
          <a:p>
            <a:pPr marL="0" indent="0">
              <a:buNone/>
            </a:pP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&lt;p&gt;Mouse over the words to change the cursor.&lt;/p&gt;</a:t>
            </a:r>
          </a:p>
          <a:p>
            <a:pPr marL="0" indent="0">
              <a:buNone/>
            </a:pP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&lt;span style="</a:t>
            </a:r>
            <a:r>
              <a:rPr lang="en-US" sz="3800" dirty="0" err="1">
                <a:solidFill>
                  <a:srgbClr val="C00000"/>
                </a:solidFill>
              </a:rPr>
              <a:t>cursor:auto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"&gt;auto&lt;/span&gt;&lt;</a:t>
            </a:r>
            <a:r>
              <a:rPr lang="en-US" sz="3800" dirty="0" err="1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&lt;span style="</a:t>
            </a:r>
            <a:r>
              <a:rPr lang="en-US" sz="3800" dirty="0" err="1">
                <a:solidFill>
                  <a:srgbClr val="C00000"/>
                </a:solidFill>
              </a:rPr>
              <a:t>cursor:crosshair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"&gt;crosshair&lt;/span&gt;&lt;</a:t>
            </a:r>
            <a:r>
              <a:rPr lang="en-US" sz="3800" dirty="0" err="1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&lt;span style="</a:t>
            </a:r>
            <a:r>
              <a:rPr lang="en-US" sz="3800" dirty="0" err="1">
                <a:solidFill>
                  <a:srgbClr val="C00000"/>
                </a:solidFill>
              </a:rPr>
              <a:t>cursor:default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"&gt;default&lt;/span&gt;&lt;</a:t>
            </a:r>
            <a:r>
              <a:rPr lang="en-US" sz="3800" dirty="0" err="1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&lt;span style="</a:t>
            </a:r>
            <a:r>
              <a:rPr lang="en-US" sz="3800" dirty="0" err="1">
                <a:solidFill>
                  <a:srgbClr val="C00000"/>
                </a:solidFill>
              </a:rPr>
              <a:t>cursor:e-resize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"&gt;e-resize&lt;/span&gt;&lt;</a:t>
            </a:r>
            <a:r>
              <a:rPr lang="en-US" sz="3800" dirty="0" err="1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&lt;span style="</a:t>
            </a:r>
            <a:r>
              <a:rPr lang="en-US" sz="3800" dirty="0" err="1">
                <a:solidFill>
                  <a:srgbClr val="C00000"/>
                </a:solidFill>
              </a:rPr>
              <a:t>cursor:help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"&gt;help&lt;/span&gt;&lt;</a:t>
            </a:r>
            <a:r>
              <a:rPr lang="en-US" sz="3800" dirty="0" err="1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&lt;span style="</a:t>
            </a:r>
            <a:r>
              <a:rPr lang="en-US" sz="3800" dirty="0" err="1">
                <a:solidFill>
                  <a:srgbClr val="C00000"/>
                </a:solidFill>
              </a:rPr>
              <a:t>cursor:move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"&gt;move&lt;/span&gt;&lt;</a:t>
            </a:r>
            <a:r>
              <a:rPr lang="en-US" sz="3800" dirty="0" err="1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&lt;span style="</a:t>
            </a:r>
            <a:r>
              <a:rPr lang="en-US" sz="3800" dirty="0" err="1">
                <a:solidFill>
                  <a:srgbClr val="C00000"/>
                </a:solidFill>
              </a:rPr>
              <a:t>cursor:n-resize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"&gt;n-resize&lt;/span&gt;&lt;</a:t>
            </a:r>
            <a:r>
              <a:rPr lang="en-US" sz="3800" dirty="0" err="1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&lt;span style="</a:t>
            </a:r>
            <a:r>
              <a:rPr lang="en-US" sz="3800" dirty="0" err="1">
                <a:solidFill>
                  <a:srgbClr val="C00000"/>
                </a:solidFill>
              </a:rPr>
              <a:t>cursor:ne-resize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"&gt;ne-resize&lt;/span&gt;&lt;</a:t>
            </a:r>
            <a:r>
              <a:rPr lang="en-US" sz="3800" dirty="0" err="1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&lt;span style="</a:t>
            </a:r>
            <a:r>
              <a:rPr lang="en-US" sz="3800" dirty="0" err="1">
                <a:solidFill>
                  <a:srgbClr val="C00000"/>
                </a:solidFill>
              </a:rPr>
              <a:t>cursor:nw-resize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"&gt;</a:t>
            </a:r>
            <a:r>
              <a:rPr lang="en-US" sz="3800" dirty="0" err="1">
                <a:solidFill>
                  <a:schemeClr val="tx2">
                    <a:lumMod val="75000"/>
                  </a:schemeClr>
                </a:solidFill>
              </a:rPr>
              <a:t>nw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-resize&lt;/span&gt;&lt;</a:t>
            </a:r>
            <a:r>
              <a:rPr lang="en-US" sz="3800" dirty="0" err="1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&lt;span style="</a:t>
            </a:r>
            <a:r>
              <a:rPr lang="en-US" sz="3800" dirty="0" err="1">
                <a:solidFill>
                  <a:srgbClr val="C00000"/>
                </a:solidFill>
              </a:rPr>
              <a:t>cursor:pointer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"&gt;pointer&lt;/span&gt;&lt;</a:t>
            </a:r>
            <a:r>
              <a:rPr lang="en-US" sz="3800" dirty="0" err="1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&lt;span style="</a:t>
            </a:r>
            <a:r>
              <a:rPr lang="en-US" sz="3800" dirty="0" err="1">
                <a:solidFill>
                  <a:srgbClr val="C00000"/>
                </a:solidFill>
              </a:rPr>
              <a:t>cursor:progress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"&gt;progress&lt;/span&gt;&lt;</a:t>
            </a:r>
            <a:r>
              <a:rPr lang="en-US" sz="3800" dirty="0" err="1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&lt;span style="</a:t>
            </a:r>
            <a:r>
              <a:rPr lang="en-US" sz="3800" dirty="0" err="1">
                <a:solidFill>
                  <a:srgbClr val="C00000"/>
                </a:solidFill>
              </a:rPr>
              <a:t>cursor:s-resize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"&gt;s-resize&lt;/span&gt;&lt;</a:t>
            </a:r>
            <a:r>
              <a:rPr lang="en-US" sz="3800" dirty="0" err="1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&lt;span style="</a:t>
            </a:r>
            <a:r>
              <a:rPr lang="en-US" sz="3800" dirty="0" err="1">
                <a:solidFill>
                  <a:srgbClr val="C00000"/>
                </a:solidFill>
              </a:rPr>
              <a:t>cursor:se-resize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"&gt;se-resize&lt;/span&gt;&lt;</a:t>
            </a:r>
            <a:r>
              <a:rPr lang="en-US" sz="3800" dirty="0" err="1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&lt;span style="</a:t>
            </a:r>
            <a:r>
              <a:rPr lang="en-US" sz="3800" dirty="0" err="1">
                <a:solidFill>
                  <a:srgbClr val="C00000"/>
                </a:solidFill>
              </a:rPr>
              <a:t>cursor:sw-resize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"&gt;</a:t>
            </a:r>
            <a:r>
              <a:rPr lang="en-US" sz="3800" dirty="0" err="1">
                <a:solidFill>
                  <a:schemeClr val="tx2">
                    <a:lumMod val="75000"/>
                  </a:schemeClr>
                </a:solidFill>
              </a:rPr>
              <a:t>sw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-resize&lt;/span&gt;&lt;</a:t>
            </a:r>
            <a:r>
              <a:rPr lang="en-US" sz="3800" dirty="0" err="1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&lt;span style="</a:t>
            </a:r>
            <a:r>
              <a:rPr lang="en-US" sz="3800" dirty="0" err="1">
                <a:solidFill>
                  <a:srgbClr val="C00000"/>
                </a:solidFill>
              </a:rPr>
              <a:t>cursor:text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"&gt;text&lt;/span&gt;&lt;</a:t>
            </a:r>
            <a:r>
              <a:rPr lang="en-US" sz="3800" dirty="0" err="1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&lt;span style="</a:t>
            </a:r>
            <a:r>
              <a:rPr lang="en-US" sz="3800" dirty="0" err="1">
                <a:solidFill>
                  <a:srgbClr val="C00000"/>
                </a:solidFill>
              </a:rPr>
              <a:t>cursor:w-resize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"&gt;w-resize&lt;/span&gt;&lt;</a:t>
            </a:r>
            <a:r>
              <a:rPr lang="en-US" sz="3800" dirty="0" err="1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&lt;span style="</a:t>
            </a:r>
            <a:r>
              <a:rPr lang="en-US" sz="3800" dirty="0" err="1">
                <a:solidFill>
                  <a:srgbClr val="C00000"/>
                </a:solidFill>
              </a:rPr>
              <a:t>cursor:wait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"&gt;wait&lt;/span&gt;&lt;</a:t>
            </a:r>
            <a:r>
              <a:rPr lang="en-US" sz="3800" dirty="0" err="1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&gt;</a:t>
            </a:r>
            <a:endParaRPr lang="bg-BG" sz="3800" dirty="0">
              <a:solidFill>
                <a:schemeClr val="tx2">
                  <a:lumMod val="75000"/>
                </a:schemeClr>
              </a:solidFill>
            </a:endParaRP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24059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64807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Float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76672"/>
            <a:ext cx="9144000" cy="6381328"/>
          </a:xfrm>
        </p:spPr>
        <p:txBody>
          <a:bodyPr>
            <a:normAutofit fontScale="32500" lnSpcReduction="20000"/>
          </a:bodyPr>
          <a:lstStyle/>
          <a:p>
            <a:r>
              <a:rPr lang="bg-BG" sz="7200" dirty="0"/>
              <a:t>Елемент може да бъде избутан на ляво или на дясно, позволяващ на другите елементи около него да го обгърнат</a:t>
            </a:r>
          </a:p>
          <a:p>
            <a:r>
              <a:rPr lang="bg-BG" sz="7200" dirty="0"/>
              <a:t>Изпозва се за изображения или разположение на елементите</a:t>
            </a:r>
          </a:p>
          <a:p>
            <a:r>
              <a:rPr lang="bg-BG" sz="7200" dirty="0"/>
              <a:t>Елементите плуват само хоризонтално </a:t>
            </a:r>
            <a:r>
              <a:rPr lang="bg-BG" sz="7200" dirty="0">
                <a:sym typeface="Wingdings" pitchFamily="2" charset="2"/>
              </a:rPr>
              <a:t> те се преместват максимално на ляво или дясно в съдържащия ги елемент</a:t>
            </a:r>
            <a:endParaRPr lang="bg-BG" sz="7200" dirty="0"/>
          </a:p>
          <a:p>
            <a:r>
              <a:rPr lang="bg-BG" sz="7200" dirty="0"/>
              <a:t>Елемента след плуващия елемент ще се движи около него</a:t>
            </a:r>
          </a:p>
          <a:p>
            <a:r>
              <a:rPr lang="bg-BG" sz="7200" dirty="0"/>
              <a:t>Елемента преди движещия се елемент няма да бъде засегнат </a:t>
            </a:r>
            <a:endParaRPr lang="en-US" sz="7200" dirty="0"/>
          </a:p>
          <a:p>
            <a:r>
              <a:rPr lang="bg-BG" sz="7200" dirty="0"/>
              <a:t>Ако изображението е плуващо на дясно, следващия го текст ще го облее от ляво:</a:t>
            </a:r>
          </a:p>
          <a:p>
            <a:pPr marL="0" indent="0">
              <a:buNone/>
            </a:pP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img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rgbClr val="C00000"/>
                </a:solidFill>
              </a:rPr>
              <a:t>float:right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endParaRPr lang="en-US" sz="72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en-US" sz="7200" dirty="0">
                <a:solidFill>
                  <a:srgbClr val="C00000"/>
                </a:solidFill>
              </a:rPr>
              <a:t>float: none; 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					</a:t>
            </a:r>
            <a:r>
              <a:rPr lang="en-US" sz="7200" dirty="0" err="1">
                <a:solidFill>
                  <a:srgbClr val="C00000"/>
                </a:solidFill>
              </a:rPr>
              <a:t>float:left</a:t>
            </a:r>
            <a:r>
              <a:rPr lang="en-US" sz="7200" dirty="0">
                <a:solidFill>
                  <a:srgbClr val="C00000"/>
                </a:solidFill>
              </a:rPr>
              <a:t>;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/>
          <a:srcRect l="51398" t="20810" r="1115" b="59079"/>
          <a:stretch/>
        </p:blipFill>
        <p:spPr bwMode="auto">
          <a:xfrm>
            <a:off x="2339752" y="3429000"/>
            <a:ext cx="3312368" cy="12344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8218B3-7F1A-48C7-8A1F-7008A5B93787}"/>
              </a:ext>
            </a:extLst>
          </p:cNvPr>
          <p:cNvPicPr/>
          <p:nvPr/>
        </p:nvPicPr>
        <p:blipFill rotWithShape="1">
          <a:blip r:embed="rId3"/>
          <a:srcRect l="50272" t="23777" r="1361" b="50867"/>
          <a:stretch/>
        </p:blipFill>
        <p:spPr bwMode="auto">
          <a:xfrm>
            <a:off x="107505" y="5373216"/>
            <a:ext cx="3962884" cy="13681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C40C8F-4998-4B23-913F-CC88A046C4BB}"/>
              </a:ext>
            </a:extLst>
          </p:cNvPr>
          <p:cNvPicPr/>
          <p:nvPr/>
        </p:nvPicPr>
        <p:blipFill rotWithShape="1">
          <a:blip r:embed="rId4"/>
          <a:srcRect l="50191" t="23658" r="973" b="59103"/>
          <a:stretch/>
        </p:blipFill>
        <p:spPr bwMode="auto">
          <a:xfrm>
            <a:off x="4716017" y="5373216"/>
            <a:ext cx="4320480" cy="13338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25739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64807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Float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76672"/>
            <a:ext cx="6804248" cy="6381328"/>
          </a:xfrm>
        </p:spPr>
        <p:txBody>
          <a:bodyPr>
            <a:noAutofit/>
          </a:bodyPr>
          <a:lstStyle/>
          <a:p>
            <a:r>
              <a:rPr lang="bg-BG" sz="1800" b="1" dirty="0"/>
              <a:t>Няколко плуващи съседни елементи</a:t>
            </a:r>
            <a:endParaRPr lang="en-US" sz="1800" b="1" dirty="0"/>
          </a:p>
          <a:p>
            <a:r>
              <a:rPr lang="bg-BG" sz="1800" dirty="0"/>
              <a:t>Ако се разположат няколко плуващи елементи един след друг, те ще плуват един след друг </a:t>
            </a:r>
          </a:p>
          <a:p>
            <a:r>
              <a:rPr lang="bg-BG" sz="1800" dirty="0"/>
              <a:t>Галерия от изображения (при промяна на размера на страницата се преподреждат пак едно след друго):</a:t>
            </a:r>
          </a:p>
          <a:p>
            <a:pPr marL="0" indent="0">
              <a:buNone/>
            </a:pPr>
            <a:r>
              <a:rPr lang="en-US" sz="1800" dirty="0"/>
              <a:t>.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thumbnail 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float:left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width:110px;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height:90px;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margin:5px;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}</a:t>
            </a:r>
            <a:endParaRPr lang="bg-BG" sz="18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img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class="thumbnail"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="klematis_small.jpg" width="107" height="90"&gt;</a:t>
            </a:r>
            <a:r>
              <a:rPr lang="bg-BG" sz="1800" dirty="0">
                <a:solidFill>
                  <a:schemeClr val="tx2">
                    <a:lumMod val="75000"/>
                  </a:schemeClr>
                </a:solidFill>
              </a:rPr>
              <a:t> ...</a:t>
            </a:r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bg-BG" sz="1800" dirty="0"/>
              <a:t>Елементите след плуващия елемент ще го облеят наоколо. За да се избегне това се използва свойството </a:t>
            </a:r>
            <a:r>
              <a:rPr lang="en-US" sz="1800" dirty="0">
                <a:solidFill>
                  <a:srgbClr val="C00000"/>
                </a:solidFill>
              </a:rPr>
              <a:t>clear</a:t>
            </a:r>
            <a:r>
              <a:rPr lang="bg-BG" sz="1800" dirty="0"/>
              <a:t> (</a:t>
            </a:r>
            <a:r>
              <a:rPr lang="en-US" sz="1800" dirty="0"/>
              <a:t>left, right, both, none, inherit</a:t>
            </a:r>
            <a:r>
              <a:rPr lang="bg-BG" sz="1800" dirty="0"/>
              <a:t>)– определя от коя страна на елемента да няма плуващи елементи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text_line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err="1">
                <a:solidFill>
                  <a:srgbClr val="C00000"/>
                </a:solidFill>
              </a:rPr>
              <a:t>clear:both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}</a:t>
            </a:r>
            <a:endParaRPr lang="bg-BG" sz="18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bg-BG" sz="18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bg-BG" sz="18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 cstate="print"/>
          <a:srcRect l="44470" t="23743" r="23015" b="23882"/>
          <a:stretch/>
        </p:blipFill>
        <p:spPr bwMode="auto">
          <a:xfrm>
            <a:off x="6788400" y="3752047"/>
            <a:ext cx="2377306" cy="31059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3" cstate="print"/>
          <a:srcRect l="44248" t="24023" r="23461" b="33939"/>
          <a:stretch/>
        </p:blipFill>
        <p:spPr bwMode="auto">
          <a:xfrm>
            <a:off x="6732240" y="1082034"/>
            <a:ext cx="2407406" cy="25629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35215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64807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Float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76672"/>
            <a:ext cx="9144000" cy="6381328"/>
          </a:xfrm>
        </p:spPr>
        <p:txBody>
          <a:bodyPr>
            <a:noAutofit/>
          </a:bodyPr>
          <a:lstStyle/>
          <a:p>
            <a:r>
              <a:rPr lang="bg-BG" sz="1800" b="1" dirty="0"/>
              <a:t>Плуващо изображение в дясно с заглавие и рамка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&lt;style&gt;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div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1600" dirty="0" err="1">
                <a:solidFill>
                  <a:srgbClr val="C00000"/>
                </a:solidFill>
              </a:rPr>
              <a:t>float:right</a:t>
            </a:r>
            <a:r>
              <a:rPr lang="en-US" sz="1600" dirty="0">
                <a:solidFill>
                  <a:srgbClr val="C00000"/>
                </a:solidFill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width:120px;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margin:0 0 15px 20px;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padding:15px;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border:1px solid black;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text-align:center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&lt;/style&gt;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&lt;/head&gt;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&lt;body&gt;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&lt;div&gt;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img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="logocss.gif" width="95" height="84" /&gt;&lt;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CSS is fun!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&lt;/div&gt;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&lt;p&gt;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This is some text. This is some text. This is some text.</a:t>
            </a:r>
            <a:r>
              <a:rPr lang="bg-BG" sz="1600" dirty="0">
                <a:solidFill>
                  <a:schemeClr val="tx2">
                    <a:lumMod val="75000"/>
                  </a:schemeClr>
                </a:solidFill>
              </a:rPr>
              <a:t> ....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2" cstate="print"/>
          <a:srcRect l="51623" t="20670" r="891" b="57263"/>
          <a:stretch/>
        </p:blipFill>
        <p:spPr bwMode="auto">
          <a:xfrm>
            <a:off x="4067944" y="1266631"/>
            <a:ext cx="4334380" cy="26014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09657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64807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Float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76672"/>
            <a:ext cx="9144000" cy="6381328"/>
          </a:xfrm>
        </p:spPr>
        <p:txBody>
          <a:bodyPr>
            <a:noAutofit/>
          </a:bodyPr>
          <a:lstStyle/>
          <a:p>
            <a:r>
              <a:rPr lang="bg-BG" sz="1800" b="1" dirty="0"/>
              <a:t>Плуваща първа буква в ляво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&lt;style&gt;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span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1600" dirty="0" err="1">
                <a:solidFill>
                  <a:srgbClr val="C00000"/>
                </a:solidFill>
              </a:rPr>
              <a:t>float:left</a:t>
            </a:r>
            <a:r>
              <a:rPr lang="en-US" sz="1600" dirty="0">
                <a:solidFill>
                  <a:srgbClr val="C00000"/>
                </a:solidFill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width:0.7em;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font-size:400%;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font-family:algerian,courier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line-height:80%;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&lt;/style&gt;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&lt;/head&gt;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&lt;body&gt;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&lt;p&gt;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&lt;span&gt;T&lt;/span&gt;his is some text.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This is some text. This is some text.</a:t>
            </a:r>
            <a:r>
              <a:rPr lang="bg-BG" sz="1600" dirty="0">
                <a:solidFill>
                  <a:schemeClr val="tx2">
                    <a:lumMod val="75000"/>
                  </a:schemeClr>
                </a:solidFill>
              </a:rPr>
              <a:t>...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 cstate="print"/>
          <a:srcRect l="51622" t="20810" r="1673" b="68575"/>
          <a:stretch/>
        </p:blipFill>
        <p:spPr bwMode="auto">
          <a:xfrm>
            <a:off x="4427984" y="692696"/>
            <a:ext cx="3793837" cy="10365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50475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64807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Float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4093041" cy="6858000"/>
          </a:xfrm>
        </p:spPr>
        <p:txBody>
          <a:bodyPr>
            <a:noAutofit/>
          </a:bodyPr>
          <a:lstStyle/>
          <a:p>
            <a:r>
              <a:rPr lang="bg-BG" sz="1800" b="1" dirty="0"/>
              <a:t>Създаване на хоризонтално меню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&lt;style&gt;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ul {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   </a:t>
            </a:r>
            <a:r>
              <a:rPr lang="en-US" sz="1400" dirty="0">
                <a:solidFill>
                  <a:srgbClr val="C00000"/>
                </a:solidFill>
              </a:rPr>
              <a:t>list-style-type: none;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   margin: 0;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   padding: 0;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   </a:t>
            </a:r>
            <a:r>
              <a:rPr lang="en-US" sz="1400" dirty="0">
                <a:solidFill>
                  <a:srgbClr val="C00000"/>
                </a:solidFill>
              </a:rPr>
              <a:t>overflow: hidden;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   background-color: #333;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li 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C00000"/>
                </a:solidFill>
              </a:rPr>
              <a:t>    float: left;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li a {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   </a:t>
            </a:r>
            <a:r>
              <a:rPr lang="en-US" sz="1400" dirty="0">
                <a:solidFill>
                  <a:srgbClr val="C00000"/>
                </a:solidFill>
              </a:rPr>
              <a:t>display: inline-block;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   color: white;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   text-align: center;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   padding: 14px 16px;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   </a:t>
            </a:r>
            <a:r>
              <a:rPr lang="en-US" sz="1400" dirty="0">
                <a:solidFill>
                  <a:srgbClr val="C00000"/>
                </a:solidFill>
              </a:rPr>
              <a:t>text-decoration: none;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li a:hover {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   background-color: #111;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.active {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   background-color: red;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&lt;/style&gt;</a:t>
            </a:r>
          </a:p>
          <a:p>
            <a:pPr marL="0" indent="0">
              <a:buNone/>
            </a:pPr>
            <a:endParaRPr lang="bg-BG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4601E9-AF4B-4DBB-981D-A070EC8D37B1}"/>
              </a:ext>
            </a:extLst>
          </p:cNvPr>
          <p:cNvSpPr txBox="1">
            <a:spLocks/>
          </p:cNvSpPr>
          <p:nvPr/>
        </p:nvSpPr>
        <p:spPr>
          <a:xfrm>
            <a:off x="4860031" y="4221088"/>
            <a:ext cx="4093041" cy="26369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&lt;body&gt;</a:t>
            </a:r>
          </a:p>
          <a:p>
            <a:pPr marL="0" indent="0">
              <a:buFont typeface="Arial" pitchFamily="34" charset="0"/>
              <a:buNone/>
            </a:pPr>
            <a:endParaRPr lang="bg-BG" sz="14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&lt;ul&gt;</a:t>
            </a:r>
          </a:p>
          <a:p>
            <a:pPr marL="0" indent="0">
              <a:buFont typeface="Arial" pitchFamily="34" charset="0"/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 &lt;li&gt;&lt;a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="#home" class="active"&gt;Home&lt;/a&gt;&lt;/li&gt;</a:t>
            </a:r>
          </a:p>
          <a:p>
            <a:pPr marL="0" indent="0">
              <a:buFont typeface="Arial" pitchFamily="34" charset="0"/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 &lt;li&gt;&lt;a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="#news"&gt;News&lt;/a&gt;&lt;/li&gt;</a:t>
            </a:r>
          </a:p>
          <a:p>
            <a:pPr marL="0" indent="0">
              <a:buFont typeface="Arial" pitchFamily="34" charset="0"/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 &lt;li&gt;&lt;a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="#contact"&gt;Contact&lt;/a&gt;&lt;/li&gt;</a:t>
            </a:r>
          </a:p>
          <a:p>
            <a:pPr marL="0" indent="0">
              <a:buFont typeface="Arial" pitchFamily="34" charset="0"/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 &lt;li&gt;&lt;a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="#about"&gt;About&lt;/a&gt;&lt;/li&gt;</a:t>
            </a:r>
          </a:p>
          <a:p>
            <a:pPr marL="0" indent="0">
              <a:buFont typeface="Arial" pitchFamily="34" charset="0"/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&lt;/ul&gt;</a:t>
            </a:r>
          </a:p>
          <a:p>
            <a:pPr marL="0" indent="0">
              <a:buFont typeface="Arial" pitchFamily="34" charset="0"/>
              <a:buNone/>
            </a:pPr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&lt;/body&gt;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441DEC-FD01-4203-B388-7A36AC8A65BD}"/>
              </a:ext>
            </a:extLst>
          </p:cNvPr>
          <p:cNvPicPr/>
          <p:nvPr/>
        </p:nvPicPr>
        <p:blipFill rotWithShape="1">
          <a:blip r:embed="rId2"/>
          <a:srcRect l="50363" t="19883" r="589" b="74786"/>
          <a:stretch/>
        </p:blipFill>
        <p:spPr bwMode="auto">
          <a:xfrm>
            <a:off x="3143602" y="878131"/>
            <a:ext cx="5982653" cy="4460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D37696F-B73C-4FC2-9492-8CEE0F389951}"/>
              </a:ext>
            </a:extLst>
          </p:cNvPr>
          <p:cNvSpPr/>
          <p:nvPr/>
        </p:nvSpPr>
        <p:spPr>
          <a:xfrm>
            <a:off x="4398834" y="1547374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display: inline-block;</a:t>
            </a:r>
          </a:p>
          <a:p>
            <a:r>
              <a:rPr lang="bg-BG" dirty="0"/>
              <a:t>Показва елемента като вграден блоков контейнер (</a:t>
            </a:r>
            <a:r>
              <a:rPr lang="en-US" dirty="0"/>
              <a:t>inline-level block container</a:t>
            </a:r>
            <a:r>
              <a:rPr lang="bg-BG" dirty="0"/>
              <a:t>). Елемента се форматира като вграден, но могат да му се прилагат височина и ширина и да бъде кликван в цялата си област.</a:t>
            </a:r>
            <a:r>
              <a:rPr lang="en-US" dirty="0"/>
              <a:t> 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205054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dirty="0"/>
              <a:t>Float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3851920" cy="6858000"/>
          </a:xfrm>
        </p:spPr>
        <p:txBody>
          <a:bodyPr>
            <a:normAutofit fontScale="25000" lnSpcReduction="20000"/>
          </a:bodyPr>
          <a:lstStyle/>
          <a:p>
            <a:r>
              <a:rPr lang="bg-BG" sz="5600" dirty="0"/>
              <a:t>Създаване на начална страница с </a:t>
            </a:r>
            <a:r>
              <a:rPr lang="en-US" sz="5600" dirty="0"/>
              <a:t>header, footer, left content </a:t>
            </a:r>
            <a:r>
              <a:rPr lang="bg-BG" sz="5600" dirty="0"/>
              <a:t>и </a:t>
            </a:r>
            <a:r>
              <a:rPr lang="en-US" sz="5600" dirty="0"/>
              <a:t>main content.</a:t>
            </a:r>
            <a:endParaRPr lang="bg-BG" sz="5600" dirty="0"/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&lt;!DOCTYPE html&gt;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&lt;html&gt;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&lt;head&gt;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&lt;style&gt;</a:t>
            </a:r>
          </a:p>
          <a:p>
            <a:pPr marL="0" indent="0">
              <a:buNone/>
            </a:pPr>
            <a:r>
              <a:rPr lang="en-US" sz="5600" dirty="0" err="1">
                <a:solidFill>
                  <a:schemeClr val="tx2">
                    <a:lumMod val="75000"/>
                  </a:schemeClr>
                </a:solidFill>
              </a:rPr>
              <a:t>div.container</a:t>
            </a:r>
            <a:endParaRPr lang="en-US" sz="56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width:100%;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margin:0px;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border:1px solid gray;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line-height:150%;- </a:t>
            </a:r>
            <a:r>
              <a:rPr lang="bg-BG" sz="5600" dirty="0">
                <a:solidFill>
                  <a:schemeClr val="tx2">
                    <a:lumMod val="75000"/>
                  </a:schemeClr>
                </a:solidFill>
              </a:rPr>
              <a:t>междуредие</a:t>
            </a:r>
            <a:endParaRPr lang="en-US" sz="56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en-US" sz="5600" dirty="0" err="1">
                <a:solidFill>
                  <a:schemeClr val="tx2">
                    <a:lumMod val="75000"/>
                  </a:schemeClr>
                </a:solidFill>
              </a:rPr>
              <a:t>div.header,div.footer</a:t>
            </a:r>
            <a:endParaRPr lang="en-US" sz="56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padding:0.5em;</a:t>
            </a:r>
          </a:p>
          <a:p>
            <a:pPr marL="0" indent="0">
              <a:buNone/>
            </a:pPr>
            <a:r>
              <a:rPr lang="en-US" sz="5600" dirty="0" err="1">
                <a:solidFill>
                  <a:schemeClr val="tx2">
                    <a:lumMod val="75000"/>
                  </a:schemeClr>
                </a:solidFill>
              </a:rPr>
              <a:t>color:white</a:t>
            </a: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sz="5600" dirty="0" err="1">
                <a:solidFill>
                  <a:schemeClr val="tx2">
                    <a:lumMod val="75000"/>
                  </a:schemeClr>
                </a:solidFill>
              </a:rPr>
              <a:t>background-color:gray</a:t>
            </a: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sz="5600" dirty="0" err="1">
                <a:solidFill>
                  <a:srgbClr val="C00000"/>
                </a:solidFill>
              </a:rPr>
              <a:t>clear:left</a:t>
            </a:r>
            <a:r>
              <a:rPr lang="en-US" sz="5600" dirty="0">
                <a:solidFill>
                  <a:srgbClr val="C00000"/>
                </a:solidFill>
              </a:rPr>
              <a:t>;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h1.header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padding:0;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margin:0;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en-US" sz="5600" dirty="0" err="1">
                <a:solidFill>
                  <a:schemeClr val="tx2">
                    <a:lumMod val="75000"/>
                  </a:schemeClr>
                </a:solidFill>
              </a:rPr>
              <a:t>div.left</a:t>
            </a:r>
            <a:endParaRPr lang="en-US" sz="56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5600" dirty="0" err="1">
                <a:solidFill>
                  <a:srgbClr val="C00000"/>
                </a:solidFill>
              </a:rPr>
              <a:t>float:left</a:t>
            </a:r>
            <a:r>
              <a:rPr lang="en-US" sz="5600" dirty="0">
                <a:solidFill>
                  <a:srgbClr val="C00000"/>
                </a:solidFill>
              </a:rPr>
              <a:t>;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width:160px;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margin:0;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padding:1em;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/>
          <a:srcRect l="51398" t="19693" r="779" b="46648"/>
          <a:stretch/>
        </p:blipFill>
        <p:spPr bwMode="auto">
          <a:xfrm>
            <a:off x="5364088" y="4725144"/>
            <a:ext cx="3707904" cy="19888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337520" y="476672"/>
            <a:ext cx="5806480" cy="6381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div.content</a:t>
            </a:r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margin-left:190px;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border-left:1px solid gray;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padding:1em;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Font typeface="Arial" pitchFamily="34" charset="0"/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&lt;/style&gt;</a:t>
            </a:r>
          </a:p>
          <a:p>
            <a:pPr marL="0" indent="0">
              <a:buFont typeface="Arial" pitchFamily="34" charset="0"/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&lt;/head&gt;</a:t>
            </a:r>
          </a:p>
          <a:p>
            <a:pPr marL="0" indent="0">
              <a:buFont typeface="Arial" pitchFamily="34" charset="0"/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&lt;body&gt;</a:t>
            </a:r>
          </a:p>
          <a:p>
            <a:pPr marL="0" indent="0">
              <a:buFont typeface="Arial" pitchFamily="34" charset="0"/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&lt;div class="container"&gt;</a:t>
            </a:r>
          </a:p>
          <a:p>
            <a:pPr marL="0" indent="0">
              <a:buFont typeface="Arial" pitchFamily="34" charset="0"/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&lt;div class="header"&gt;&lt;h1 class="header"&gt;Text1&lt;/h1&gt;&lt;/div&gt;</a:t>
            </a:r>
          </a:p>
          <a:p>
            <a:pPr marL="0" indent="0">
              <a:buFont typeface="Arial" pitchFamily="34" charset="0"/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&lt;div class="left"&gt;&lt;p&gt;Text2&lt;/p&gt;&lt;/div&gt;</a:t>
            </a:r>
          </a:p>
          <a:p>
            <a:pPr marL="0" indent="0">
              <a:buFont typeface="Arial" pitchFamily="34" charset="0"/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&lt;div class="content"&gt;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&lt;p&gt;Text3&lt;/p&gt;</a:t>
            </a:r>
          </a:p>
          <a:p>
            <a:pPr marL="0" indent="0">
              <a:buFont typeface="Arial" pitchFamily="34" charset="0"/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&lt;/div&gt;</a:t>
            </a:r>
          </a:p>
          <a:p>
            <a:pPr marL="0" indent="0">
              <a:buFont typeface="Arial" pitchFamily="34" charset="0"/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&lt;div class="footer"&gt;Text4&lt;/div&gt;</a:t>
            </a:r>
          </a:p>
          <a:p>
            <a:pPr marL="0" indent="0">
              <a:buFont typeface="Arial" pitchFamily="34" charset="0"/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&lt;/div&gt;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&lt;/body&gt;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&lt;/html&gt;</a:t>
            </a:r>
            <a:endParaRPr lang="bg-BG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3" cstate="print"/>
          <a:srcRect l="51509" t="19553" r="557" b="62430"/>
          <a:stretch/>
        </p:blipFill>
        <p:spPr bwMode="auto">
          <a:xfrm>
            <a:off x="5411353" y="116632"/>
            <a:ext cx="3613373" cy="14954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179580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bg-BG" dirty="0"/>
              <a:t>Хоризонтално подравняване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686800" cy="6381328"/>
          </a:xfrm>
        </p:spPr>
        <p:txBody>
          <a:bodyPr>
            <a:noAutofit/>
          </a:bodyPr>
          <a:lstStyle/>
          <a:p>
            <a:r>
              <a:rPr lang="bg-BG" sz="1800" b="1" dirty="0"/>
              <a:t>Подравняване на </a:t>
            </a:r>
            <a:r>
              <a:rPr lang="bg-BG" sz="1800" b="1" dirty="0">
                <a:solidFill>
                  <a:srgbClr val="C00000"/>
                </a:solidFill>
              </a:rPr>
              <a:t>блокови</a:t>
            </a:r>
            <a:r>
              <a:rPr lang="bg-BG" sz="1800" b="1" dirty="0"/>
              <a:t> елементи</a:t>
            </a:r>
            <a:endParaRPr lang="en-US" sz="1800" b="1" dirty="0"/>
          </a:p>
          <a:p>
            <a:r>
              <a:rPr lang="bg-BG" sz="1800" b="1" dirty="0"/>
              <a:t>Централно подравняване</a:t>
            </a:r>
            <a:endParaRPr lang="en-US" sz="1800" b="1" dirty="0"/>
          </a:p>
          <a:p>
            <a:r>
              <a:rPr lang="bg-BG" sz="1800" dirty="0"/>
              <a:t>Чрез свойството </a:t>
            </a:r>
            <a:r>
              <a:rPr lang="en-US" sz="1800" dirty="0">
                <a:solidFill>
                  <a:srgbClr val="C00000"/>
                </a:solidFill>
              </a:rPr>
              <a:t>margin</a:t>
            </a:r>
            <a:r>
              <a:rPr lang="bg-BG" sz="1800" dirty="0">
                <a:solidFill>
                  <a:srgbClr val="C00000"/>
                </a:solidFill>
              </a:rPr>
              <a:t> </a:t>
            </a:r>
            <a:r>
              <a:rPr lang="bg-BG" sz="1800" dirty="0"/>
              <a:t>със стойност </a:t>
            </a:r>
            <a:r>
              <a:rPr lang="en-US" sz="1800" dirty="0">
                <a:solidFill>
                  <a:srgbClr val="C00000"/>
                </a:solidFill>
              </a:rPr>
              <a:t>auto</a:t>
            </a:r>
            <a:r>
              <a:rPr lang="bg-BG" sz="1800" dirty="0">
                <a:solidFill>
                  <a:srgbClr val="C00000"/>
                </a:solidFill>
              </a:rPr>
              <a:t> </a:t>
            </a:r>
            <a:r>
              <a:rPr lang="bg-BG" sz="1800" dirty="0"/>
              <a:t>(наличния </a:t>
            </a:r>
            <a:r>
              <a:rPr lang="en-US" sz="1800" dirty="0"/>
              <a:t>margin </a:t>
            </a:r>
            <a:r>
              <a:rPr lang="bg-BG" sz="1800" dirty="0"/>
              <a:t>се разделя по равно)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rgbClr val="002060"/>
                </a:solidFill>
              </a:rPr>
              <a:t>.center {</a:t>
            </a:r>
            <a:br>
              <a:rPr lang="en-US" sz="1800" dirty="0">
                <a:solidFill>
                  <a:srgbClr val="002060"/>
                </a:solidFill>
              </a:rPr>
            </a:br>
            <a:r>
              <a:rPr lang="en-US" sz="1800" dirty="0">
                <a:solidFill>
                  <a:srgbClr val="002060"/>
                </a:solidFill>
              </a:rPr>
              <a:t>    </a:t>
            </a:r>
            <a:r>
              <a:rPr lang="en-US" sz="1800" dirty="0">
                <a:solidFill>
                  <a:srgbClr val="C00000"/>
                </a:solidFill>
              </a:rPr>
              <a:t>margin: auto;</a:t>
            </a:r>
            <a:br>
              <a:rPr lang="en-US" sz="1800" dirty="0">
                <a:solidFill>
                  <a:srgbClr val="C00000"/>
                </a:solidFill>
              </a:rPr>
            </a:br>
            <a:r>
              <a:rPr lang="en-US" sz="1800" dirty="0">
                <a:solidFill>
                  <a:srgbClr val="C00000"/>
                </a:solidFill>
              </a:rPr>
              <a:t>    width: 50%;</a:t>
            </a:r>
            <a:br>
              <a:rPr lang="en-US" sz="1800" dirty="0">
                <a:solidFill>
                  <a:srgbClr val="002060"/>
                </a:solidFill>
              </a:rPr>
            </a:br>
            <a:r>
              <a:rPr lang="en-US" sz="1800" dirty="0">
                <a:solidFill>
                  <a:srgbClr val="002060"/>
                </a:solidFill>
              </a:rPr>
              <a:t>    border: 3px solid green;</a:t>
            </a:r>
            <a:br>
              <a:rPr lang="en-US" sz="1800" dirty="0">
                <a:solidFill>
                  <a:srgbClr val="002060"/>
                </a:solidFill>
              </a:rPr>
            </a:br>
            <a:r>
              <a:rPr lang="en-US" sz="1800" dirty="0">
                <a:solidFill>
                  <a:srgbClr val="002060"/>
                </a:solidFill>
              </a:rPr>
              <a:t>    padding: 10px;</a:t>
            </a:r>
            <a:br>
              <a:rPr lang="en-US" sz="1800" dirty="0">
                <a:solidFill>
                  <a:srgbClr val="002060"/>
                </a:solidFill>
              </a:rPr>
            </a:br>
            <a:r>
              <a:rPr lang="en-US" sz="1800" dirty="0">
                <a:solidFill>
                  <a:srgbClr val="002060"/>
                </a:solidFill>
              </a:rPr>
              <a:t>}</a:t>
            </a:r>
          </a:p>
          <a:p>
            <a:r>
              <a:rPr lang="bg-BG" sz="1600" dirty="0"/>
              <a:t>Задължително се </a:t>
            </a:r>
            <a:r>
              <a:rPr lang="ru-RU" sz="1600" dirty="0"/>
              <a:t>настройва свойството </a:t>
            </a:r>
            <a:r>
              <a:rPr lang="en-US" sz="1600" dirty="0">
                <a:solidFill>
                  <a:srgbClr val="C00000"/>
                </a:solidFill>
              </a:rPr>
              <a:t>width</a:t>
            </a:r>
            <a:r>
              <a:rPr lang="bg-BG" sz="1600" dirty="0"/>
              <a:t>,</a:t>
            </a:r>
            <a:r>
              <a:rPr lang="bg-BG" sz="1600" dirty="0">
                <a:solidFill>
                  <a:srgbClr val="C00000"/>
                </a:solidFill>
              </a:rPr>
              <a:t> </a:t>
            </a:r>
            <a:r>
              <a:rPr lang="bg-BG" sz="1600" dirty="0"/>
              <a:t>елементът</a:t>
            </a:r>
            <a:r>
              <a:rPr lang="bg-BG" sz="1600" dirty="0">
                <a:solidFill>
                  <a:srgbClr val="C00000"/>
                </a:solidFill>
              </a:rPr>
              <a:t> </a:t>
            </a:r>
            <a:r>
              <a:rPr lang="ru-RU" sz="1600" dirty="0"/>
              <a:t>за да не се се разтегли до ръбовете на контейнера си.</a:t>
            </a:r>
            <a:r>
              <a:rPr lang="en-US" sz="1600" dirty="0"/>
              <a:t> </a:t>
            </a:r>
            <a:r>
              <a:rPr lang="ru-RU" sz="1600" dirty="0"/>
              <a:t>Елементът ще заеме определената ширина и оставащото пространство ще бъде разделено равномерно между двата </a:t>
            </a:r>
            <a:r>
              <a:rPr lang="en-US" sz="1600" dirty="0">
                <a:solidFill>
                  <a:srgbClr val="C00000"/>
                </a:solidFill>
              </a:rPr>
              <a:t>margins.</a:t>
            </a:r>
            <a:endParaRPr lang="en-US" sz="1600" dirty="0"/>
          </a:p>
          <a:p>
            <a:r>
              <a:rPr lang="bg-BG" sz="1600" dirty="0"/>
              <a:t>Подравняването няма ефект, ако не е използвано свойството </a:t>
            </a:r>
            <a:r>
              <a:rPr lang="en-US" sz="1600" dirty="0">
                <a:solidFill>
                  <a:srgbClr val="C00000"/>
                </a:solidFill>
              </a:rPr>
              <a:t>width</a:t>
            </a:r>
            <a:r>
              <a:rPr lang="bg-BG" sz="1600" dirty="0">
                <a:solidFill>
                  <a:srgbClr val="C00000"/>
                </a:solidFill>
              </a:rPr>
              <a:t> </a:t>
            </a:r>
            <a:r>
              <a:rPr lang="bg-BG" sz="1600" dirty="0"/>
              <a:t>или ширината е </a:t>
            </a:r>
            <a:r>
              <a:rPr lang="en-US" sz="1600" dirty="0"/>
              <a:t>100%</a:t>
            </a:r>
            <a:endParaRPr lang="bg-BG" sz="1600" dirty="0"/>
          </a:p>
          <a:p>
            <a:r>
              <a:rPr lang="bg-BG" sz="1800" b="1" dirty="0"/>
              <a:t>Центриране на текст</a:t>
            </a:r>
          </a:p>
          <a:p>
            <a:pPr marL="0" indent="0">
              <a:buNone/>
            </a:pPr>
            <a:r>
              <a:rPr lang="bg-BG" altLang="bg-BG" sz="1800" dirty="0">
                <a:solidFill>
                  <a:srgbClr val="C00000"/>
                </a:solidFill>
              </a:rPr>
              <a:t>text-align: center; </a:t>
            </a:r>
          </a:p>
          <a:p>
            <a:r>
              <a:rPr lang="bg-BG" sz="1800" b="1" dirty="0"/>
              <a:t>Центриране на изображение</a:t>
            </a:r>
          </a:p>
          <a:p>
            <a:pPr marL="0" indent="0">
              <a:buNone/>
            </a:pPr>
            <a:r>
              <a:rPr lang="en-US" sz="1600" dirty="0" err="1">
                <a:solidFill>
                  <a:srgbClr val="002060"/>
                </a:solidFill>
              </a:rPr>
              <a:t>img</a:t>
            </a:r>
            <a:r>
              <a:rPr lang="en-US" sz="1600" dirty="0">
                <a:solidFill>
                  <a:srgbClr val="002060"/>
                </a:solidFill>
              </a:rPr>
              <a:t> {</a:t>
            </a:r>
            <a:br>
              <a:rPr lang="en-US" sz="1600" dirty="0">
                <a:solidFill>
                  <a:srgbClr val="002060"/>
                </a:solidFill>
              </a:rPr>
            </a:br>
            <a:r>
              <a:rPr lang="en-US" sz="1600" dirty="0">
                <a:solidFill>
                  <a:srgbClr val="002060"/>
                </a:solidFill>
              </a:rPr>
              <a:t>    </a:t>
            </a:r>
            <a:r>
              <a:rPr lang="en-US" sz="1600" dirty="0">
                <a:solidFill>
                  <a:srgbClr val="C00000"/>
                </a:solidFill>
              </a:rPr>
              <a:t>display: block;</a:t>
            </a:r>
            <a:br>
              <a:rPr lang="en-US" sz="1600" dirty="0">
                <a:solidFill>
                  <a:srgbClr val="C00000"/>
                </a:solidFill>
              </a:rPr>
            </a:br>
            <a:r>
              <a:rPr lang="en-US" sz="1600" dirty="0">
                <a:solidFill>
                  <a:srgbClr val="C00000"/>
                </a:solidFill>
              </a:rPr>
              <a:t>    margin-left: auto;</a:t>
            </a:r>
            <a:br>
              <a:rPr lang="en-US" sz="1600" dirty="0">
                <a:solidFill>
                  <a:srgbClr val="C00000"/>
                </a:solidFill>
              </a:rPr>
            </a:br>
            <a:r>
              <a:rPr lang="en-US" sz="1600" dirty="0">
                <a:solidFill>
                  <a:srgbClr val="C00000"/>
                </a:solidFill>
              </a:rPr>
              <a:t>    margin-right: auto;</a:t>
            </a:r>
            <a:br>
              <a:rPr lang="en-US" sz="1600" dirty="0">
                <a:solidFill>
                  <a:srgbClr val="C00000"/>
                </a:solidFill>
              </a:rPr>
            </a:br>
            <a:r>
              <a:rPr lang="en-US" sz="1600" dirty="0">
                <a:solidFill>
                  <a:srgbClr val="002060"/>
                </a:solidFill>
              </a:rPr>
              <a:t>    width: 40%;</a:t>
            </a:r>
            <a:br>
              <a:rPr lang="en-US" sz="1600" dirty="0">
                <a:solidFill>
                  <a:srgbClr val="002060"/>
                </a:solidFill>
              </a:rPr>
            </a:br>
            <a:r>
              <a:rPr lang="en-US" sz="1600" dirty="0">
                <a:solidFill>
                  <a:srgbClr val="00206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33689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CSS Border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686800" cy="6309320"/>
          </a:xfrm>
        </p:spPr>
        <p:txBody>
          <a:bodyPr/>
          <a:lstStyle/>
          <a:p>
            <a:r>
              <a:rPr lang="bg-BG" dirty="0"/>
              <a:t>Свойствата </a:t>
            </a:r>
            <a:r>
              <a:rPr lang="en-US" dirty="0">
                <a:solidFill>
                  <a:srgbClr val="C00000"/>
                </a:solidFill>
              </a:rPr>
              <a:t>border-style</a:t>
            </a:r>
            <a:r>
              <a:rPr lang="bg-BG" dirty="0"/>
              <a:t>,</a:t>
            </a:r>
            <a:r>
              <a:rPr lang="bg-BG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border-top-style</a:t>
            </a:r>
            <a:r>
              <a:rPr lang="bg-BG" dirty="0"/>
              <a:t>,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border-right-style</a:t>
            </a:r>
            <a:r>
              <a:rPr lang="bg-BG" dirty="0"/>
              <a:t>,</a:t>
            </a:r>
            <a:r>
              <a:rPr lang="bg-BG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border-bottom-style</a:t>
            </a:r>
            <a:r>
              <a:rPr lang="bg-BG" dirty="0"/>
              <a:t>,</a:t>
            </a:r>
            <a:r>
              <a:rPr lang="bg-BG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border-left-style</a:t>
            </a:r>
            <a:r>
              <a:rPr lang="bg-BG" dirty="0">
                <a:solidFill>
                  <a:srgbClr val="C00000"/>
                </a:solidFill>
              </a:rPr>
              <a:t> </a:t>
            </a:r>
            <a:r>
              <a:rPr lang="bg-BG" dirty="0"/>
              <a:t>– определят вид на рамката</a:t>
            </a:r>
          </a:p>
          <a:p>
            <a:endParaRPr lang="bg-BG" dirty="0"/>
          </a:p>
        </p:txBody>
      </p:sp>
      <p:pic>
        <p:nvPicPr>
          <p:cNvPr id="5" name="Picture 4"/>
          <p:cNvPicPr/>
          <p:nvPr/>
        </p:nvPicPr>
        <p:blipFill rotWithShape="1">
          <a:blip r:embed="rId2" cstate="print"/>
          <a:srcRect l="20895" t="34497" r="21450" b="26397"/>
          <a:stretch/>
        </p:blipFill>
        <p:spPr bwMode="auto">
          <a:xfrm>
            <a:off x="1835696" y="2204864"/>
            <a:ext cx="6233160" cy="43303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633178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bg-BG" dirty="0"/>
              <a:t>Хоризонтално подравняване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686800" cy="6381328"/>
          </a:xfrm>
        </p:spPr>
        <p:txBody>
          <a:bodyPr>
            <a:noAutofit/>
          </a:bodyPr>
          <a:lstStyle/>
          <a:p>
            <a:r>
              <a:rPr lang="bg-BG" sz="1800" b="1" dirty="0">
                <a:latin typeface="+mj-lt"/>
              </a:rPr>
              <a:t>Ляво и дясно подравняване</a:t>
            </a:r>
          </a:p>
          <a:p>
            <a:r>
              <a:rPr lang="bg-BG" sz="1800" dirty="0">
                <a:latin typeface="+mj-lt"/>
              </a:rPr>
              <a:t>Чрез свойството 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position</a:t>
            </a:r>
            <a:r>
              <a:rPr lang="en-US" sz="1800" b="1" dirty="0">
                <a:latin typeface="+mj-lt"/>
              </a:rPr>
              <a:t> </a:t>
            </a:r>
            <a:endParaRPr lang="bg-BG" sz="1800" b="1" dirty="0">
              <a:latin typeface="+mj-lt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.right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{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</a:br>
            <a:r>
              <a:rPr lang="en-US" sz="1800" dirty="0" err="1">
                <a:solidFill>
                  <a:srgbClr val="C00000"/>
                </a:solidFill>
                <a:latin typeface="+mj-lt"/>
              </a:rPr>
              <a:t>position:absolute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;</a:t>
            </a:r>
            <a:r>
              <a:rPr lang="bg-BG" sz="1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bg-BG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	</a:t>
            </a:r>
            <a:r>
              <a:rPr lang="bg-BG" sz="1800" dirty="0">
                <a:latin typeface="+mj-lt"/>
              </a:rPr>
              <a:t>- елементите се изтриватр от нормалния поток и могат да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right:0px;</a:t>
            </a:r>
            <a:r>
              <a:rPr lang="bg-BG" sz="1800" dirty="0">
                <a:latin typeface="+mj-lt"/>
              </a:rPr>
              <a:t> 		препокриват елементи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width:300px;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background-color:#b0e0e6;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}</a:t>
            </a:r>
            <a:endParaRPr lang="bg-BG" sz="18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r>
              <a:rPr lang="bg-BG" sz="1800" dirty="0">
                <a:latin typeface="+mj-lt"/>
              </a:rPr>
              <a:t>Чрез свойството 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float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.right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{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</a:br>
            <a:r>
              <a:rPr lang="en-US" sz="1800" dirty="0" err="1">
                <a:solidFill>
                  <a:srgbClr val="C00000"/>
                </a:solidFill>
                <a:latin typeface="+mj-lt"/>
              </a:rPr>
              <a:t>float:right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;</a:t>
            </a:r>
            <a:br>
              <a:rPr lang="en-US" sz="1800" dirty="0">
                <a:solidFill>
                  <a:srgbClr val="C00000"/>
                </a:solidFill>
                <a:latin typeface="+mj-lt"/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width:300px;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background-color:#b0e0e6;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}</a:t>
            </a:r>
            <a:endParaRPr lang="bg-BG" sz="18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r>
              <a:rPr lang="ru-RU" sz="1800" dirty="0">
                <a:latin typeface="+mj-lt"/>
              </a:rPr>
              <a:t>Ако елементът е по-висок от елемента, който го съдържа, и той е плаващ, той ще прелива извън неговия контейнер. Решение на проблема:</a:t>
            </a:r>
            <a:endParaRPr lang="bg-BG" sz="18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pPr marL="0" indent="0">
              <a:buNone/>
            </a:pPr>
            <a:r>
              <a:rPr lang="bg-BG" altLang="bg-BG" sz="1800" dirty="0">
                <a:solidFill>
                  <a:srgbClr val="C00000"/>
                </a:solidFill>
                <a:latin typeface="+mj-lt"/>
              </a:rPr>
              <a:t>overflow: auto; </a:t>
            </a:r>
          </a:p>
          <a:p>
            <a:pPr marL="0" indent="0">
              <a:buNone/>
            </a:pP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1001AFA-E2BC-4AE4-9902-B24B32F397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bg-BG" altLang="bg-BG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C2757C-B199-47DF-98B0-79BC58C1C37C}"/>
              </a:ext>
            </a:extLst>
          </p:cNvPr>
          <p:cNvPicPr/>
          <p:nvPr/>
        </p:nvPicPr>
        <p:blipFill rotWithShape="1">
          <a:blip r:embed="rId2"/>
          <a:srcRect l="12897" t="35666" r="20745" b="48461"/>
          <a:stretch/>
        </p:blipFill>
        <p:spPr bwMode="auto">
          <a:xfrm>
            <a:off x="3347864" y="5805265"/>
            <a:ext cx="5796136" cy="10527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428834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bg-BG" dirty="0"/>
              <a:t>Вертикално подравняване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686800" cy="6381328"/>
          </a:xfrm>
        </p:spPr>
        <p:txBody>
          <a:bodyPr>
            <a:noAutofit/>
          </a:bodyPr>
          <a:lstStyle/>
          <a:p>
            <a:r>
              <a:rPr lang="bg-BG" sz="1800" b="1" dirty="0"/>
              <a:t>Вертикално центриране</a:t>
            </a:r>
          </a:p>
          <a:p>
            <a:r>
              <a:rPr lang="bg-BG" sz="1800" dirty="0"/>
              <a:t>Чрез 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padding</a:t>
            </a:r>
            <a:endParaRPr lang="bg-BG" sz="18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.center {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    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padding: 70px 0;</a:t>
            </a:r>
            <a:br>
              <a:rPr lang="en-US" sz="1800" dirty="0">
                <a:solidFill>
                  <a:srgbClr val="C00000"/>
                </a:solidFill>
                <a:latin typeface="+mj-lt"/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    border: 3px solid green;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}</a:t>
            </a:r>
            <a:endParaRPr lang="bg-BG" sz="18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r>
              <a:rPr lang="bg-BG" sz="1800" dirty="0"/>
              <a:t>Чрез </a:t>
            </a:r>
            <a:r>
              <a:rPr lang="bg-BG" altLang="bg-BG" sz="1800" dirty="0">
                <a:solidFill>
                  <a:srgbClr val="C00000"/>
                </a:solidFill>
              </a:rPr>
              <a:t>line-height</a:t>
            </a:r>
            <a:r>
              <a:rPr lang="bg-BG" altLang="bg-BG" sz="1800" dirty="0"/>
              <a:t> със стойност равна на height </a:t>
            </a:r>
          </a:p>
          <a:p>
            <a:pPr marL="0" indent="0">
              <a:buNone/>
            </a:pPr>
            <a:r>
              <a:rPr lang="bg-BG" altLang="bg-BG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.center {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    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line-height: 200px;</a:t>
            </a:r>
            <a:br>
              <a:rPr lang="en-US" sz="1800" dirty="0">
                <a:solidFill>
                  <a:srgbClr val="C00000"/>
                </a:solidFill>
                <a:latin typeface="+mj-lt"/>
              </a:rPr>
            </a:br>
            <a:r>
              <a:rPr lang="en-US" sz="1800" dirty="0">
                <a:solidFill>
                  <a:srgbClr val="C00000"/>
                </a:solidFill>
                <a:latin typeface="+mj-lt"/>
              </a:rPr>
              <a:t>    height: 200px;</a:t>
            </a:r>
            <a:br>
              <a:rPr lang="en-US" sz="1800" dirty="0">
                <a:solidFill>
                  <a:srgbClr val="C00000"/>
                </a:solidFill>
                <a:latin typeface="+mj-lt"/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    border: 3px solid green;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    text-align: center;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}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/* If the text has multiple lines, add the following: */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.center p {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    line-height: 1.5;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    display: inline-block;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    vertical-align: middle;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}</a:t>
            </a:r>
            <a:r>
              <a:rPr lang="bg-BG" sz="18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4EDBF1DF-0C4D-4951-9FC8-0BE46D191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6096" y="239281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bg-BG" altLang="bg-BG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9889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bg-BG" dirty="0"/>
              <a:t>Вертикално подравняване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686800" cy="6381328"/>
          </a:xfrm>
        </p:spPr>
        <p:txBody>
          <a:bodyPr>
            <a:noAutofit/>
          </a:bodyPr>
          <a:lstStyle/>
          <a:p>
            <a:r>
              <a:rPr lang="bg-BG" sz="1800" b="1" dirty="0"/>
              <a:t>Вертикално центриране</a:t>
            </a:r>
          </a:p>
          <a:p>
            <a:r>
              <a:rPr lang="bg-BG" sz="1800" dirty="0"/>
              <a:t>Чрез </a:t>
            </a:r>
            <a:r>
              <a:rPr lang="en-US" sz="1800" dirty="0">
                <a:solidFill>
                  <a:srgbClr val="C00000"/>
                </a:solidFill>
                <a:cs typeface="Times New Roman" panose="02020603050405020304" pitchFamily="18" charset="0"/>
              </a:rPr>
              <a:t>position</a:t>
            </a:r>
            <a:r>
              <a:rPr lang="bg-BG" sz="1800" dirty="0">
                <a:cs typeface="Times New Roman" panose="02020603050405020304" pitchFamily="18" charset="0"/>
              </a:rPr>
              <a:t> и </a:t>
            </a:r>
            <a:r>
              <a:rPr lang="en-US" sz="1800" dirty="0">
                <a:solidFill>
                  <a:srgbClr val="C00000"/>
                </a:solidFill>
                <a:cs typeface="Times New Roman" panose="02020603050405020304" pitchFamily="18" charset="0"/>
              </a:rPr>
              <a:t>transform</a:t>
            </a:r>
            <a:endParaRPr lang="bg-BG" sz="18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1800" dirty="0">
                <a:cs typeface="Times New Roman" panose="02020603050405020304" pitchFamily="18" charset="0"/>
              </a:rPr>
              <a:t>.center { </a:t>
            </a:r>
            <a:br>
              <a:rPr lang="en-US" sz="1800" dirty="0">
                <a:cs typeface="Times New Roman" panose="02020603050405020304" pitchFamily="18" charset="0"/>
              </a:rPr>
            </a:br>
            <a:r>
              <a:rPr lang="en-US" sz="1800" dirty="0">
                <a:cs typeface="Times New Roman" panose="02020603050405020304" pitchFamily="18" charset="0"/>
              </a:rPr>
              <a:t>    height: 200px;</a:t>
            </a:r>
            <a:br>
              <a:rPr lang="en-US" sz="1800" dirty="0">
                <a:cs typeface="Times New Roman" panose="02020603050405020304" pitchFamily="18" charset="0"/>
              </a:rPr>
            </a:br>
            <a:r>
              <a:rPr lang="en-US" sz="1800" dirty="0">
                <a:cs typeface="Times New Roman" panose="02020603050405020304" pitchFamily="18" charset="0"/>
              </a:rPr>
              <a:t>    </a:t>
            </a:r>
            <a:r>
              <a:rPr lang="en-US" sz="1800" dirty="0">
                <a:solidFill>
                  <a:srgbClr val="C00000"/>
                </a:solidFill>
                <a:cs typeface="Times New Roman" panose="02020603050405020304" pitchFamily="18" charset="0"/>
              </a:rPr>
              <a:t>position: relative;</a:t>
            </a:r>
            <a:br>
              <a:rPr lang="en-US" sz="1800" dirty="0">
                <a:solidFill>
                  <a:srgbClr val="C00000"/>
                </a:solidFill>
                <a:cs typeface="Times New Roman" panose="02020603050405020304" pitchFamily="18" charset="0"/>
              </a:rPr>
            </a:br>
            <a:r>
              <a:rPr lang="en-US" sz="1800" dirty="0">
                <a:cs typeface="Times New Roman" panose="02020603050405020304" pitchFamily="18" charset="0"/>
              </a:rPr>
              <a:t>    border: 3px solid green; </a:t>
            </a:r>
            <a:br>
              <a:rPr lang="en-US" sz="1800" dirty="0">
                <a:cs typeface="Times New Roman" panose="02020603050405020304" pitchFamily="18" charset="0"/>
              </a:rPr>
            </a:br>
            <a:r>
              <a:rPr lang="en-US" sz="1800" dirty="0">
                <a:cs typeface="Times New Roman" panose="02020603050405020304" pitchFamily="18" charset="0"/>
              </a:rPr>
              <a:t>}</a:t>
            </a:r>
            <a:br>
              <a:rPr lang="en-US" sz="1800" dirty="0"/>
            </a:br>
            <a:r>
              <a:rPr lang="en-US" sz="1800" dirty="0">
                <a:cs typeface="Times New Roman" panose="02020603050405020304" pitchFamily="18" charset="0"/>
              </a:rPr>
              <a:t>.center p {</a:t>
            </a:r>
            <a:br>
              <a:rPr lang="en-US" sz="1800" dirty="0">
                <a:cs typeface="Times New Roman" panose="02020603050405020304" pitchFamily="18" charset="0"/>
              </a:rPr>
            </a:br>
            <a:r>
              <a:rPr lang="en-US" sz="1800" dirty="0">
                <a:cs typeface="Times New Roman" panose="02020603050405020304" pitchFamily="18" charset="0"/>
              </a:rPr>
              <a:t>    margin: 0;</a:t>
            </a:r>
            <a:br>
              <a:rPr lang="en-US" sz="1800" dirty="0">
                <a:cs typeface="Times New Roman" panose="02020603050405020304" pitchFamily="18" charset="0"/>
              </a:rPr>
            </a:br>
            <a:r>
              <a:rPr lang="en-US" sz="1800" dirty="0">
                <a:cs typeface="Times New Roman" panose="02020603050405020304" pitchFamily="18" charset="0"/>
              </a:rPr>
              <a:t>    </a:t>
            </a:r>
            <a:r>
              <a:rPr lang="en-US" sz="1800" dirty="0">
                <a:solidFill>
                  <a:srgbClr val="C00000"/>
                </a:solidFill>
                <a:cs typeface="Times New Roman" panose="02020603050405020304" pitchFamily="18" charset="0"/>
              </a:rPr>
              <a:t>position: absolute;</a:t>
            </a:r>
            <a:br>
              <a:rPr lang="en-US" sz="1800" dirty="0">
                <a:solidFill>
                  <a:srgbClr val="C00000"/>
                </a:solidFill>
                <a:cs typeface="Times New Roman" panose="02020603050405020304" pitchFamily="18" charset="0"/>
              </a:rPr>
            </a:br>
            <a:r>
              <a:rPr lang="en-US" sz="1800" dirty="0">
                <a:cs typeface="Times New Roman" panose="02020603050405020304" pitchFamily="18" charset="0"/>
              </a:rPr>
              <a:t>    top: 50%;</a:t>
            </a:r>
            <a:br>
              <a:rPr lang="en-US" sz="1800" dirty="0">
                <a:cs typeface="Times New Roman" panose="02020603050405020304" pitchFamily="18" charset="0"/>
              </a:rPr>
            </a:br>
            <a:r>
              <a:rPr lang="en-US" sz="1800" dirty="0">
                <a:cs typeface="Times New Roman" panose="02020603050405020304" pitchFamily="18" charset="0"/>
              </a:rPr>
              <a:t>    left: 50%;</a:t>
            </a:r>
            <a:br>
              <a:rPr lang="en-US" sz="1800" dirty="0">
                <a:cs typeface="Times New Roman" panose="02020603050405020304" pitchFamily="18" charset="0"/>
              </a:rPr>
            </a:br>
            <a:r>
              <a:rPr lang="en-US" sz="1800" dirty="0">
                <a:cs typeface="Times New Roman" panose="02020603050405020304" pitchFamily="18" charset="0"/>
              </a:rPr>
              <a:t>    </a:t>
            </a:r>
            <a:r>
              <a:rPr lang="en-US" sz="1800" dirty="0">
                <a:solidFill>
                  <a:srgbClr val="C00000"/>
                </a:solidFill>
                <a:cs typeface="Times New Roman" panose="02020603050405020304" pitchFamily="18" charset="0"/>
              </a:rPr>
              <a:t>transform: translate(-50%, -50%);</a:t>
            </a:r>
            <a:br>
              <a:rPr lang="en-US" sz="1800" dirty="0">
                <a:cs typeface="Times New Roman" panose="02020603050405020304" pitchFamily="18" charset="0"/>
              </a:rPr>
            </a:br>
            <a:r>
              <a:rPr lang="en-US" sz="1800" dirty="0"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4EDBF1DF-0C4D-4951-9FC8-0BE46D191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6096" y="239281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bg-BG" altLang="bg-BG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2580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B07E3-B99B-4C3A-AC27-9B1DC65D5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Комбинатори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4E412-477D-4C42-AE87-993D92626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Комбинатор - нещо, което обяснява връзката между селекторите</a:t>
            </a:r>
          </a:p>
          <a:p>
            <a:r>
              <a:rPr lang="ru-RU" sz="2400" dirty="0"/>
              <a:t>Селекторът може да съдържа повече от един прост селектор, като между тях може да се поставят комбинатори</a:t>
            </a:r>
          </a:p>
          <a:p>
            <a:r>
              <a:rPr lang="ru-RU" sz="2400" dirty="0"/>
              <a:t>Видове:</a:t>
            </a:r>
            <a:br>
              <a:rPr lang="ru-RU" sz="2400" dirty="0"/>
            </a:br>
            <a:r>
              <a:rPr lang="ru-RU" sz="2400" dirty="0"/>
              <a:t>  селектор - наследник (</a:t>
            </a:r>
            <a:r>
              <a:rPr lang="en-US" sz="2400" dirty="0"/>
              <a:t>space</a:t>
            </a:r>
            <a:r>
              <a:rPr lang="ru-RU" sz="2400" dirty="0"/>
              <a:t>)</a:t>
            </a:r>
            <a:br>
              <a:rPr lang="ru-RU" sz="2400" dirty="0"/>
            </a:br>
            <a:r>
              <a:rPr lang="ru-RU" sz="2400" dirty="0"/>
              <a:t>  селектор - дете (&gt;)</a:t>
            </a:r>
            <a:br>
              <a:rPr lang="ru-RU" sz="2400" dirty="0"/>
            </a:br>
            <a:r>
              <a:rPr lang="ru-RU" sz="2400" dirty="0"/>
              <a:t>  </a:t>
            </a:r>
            <a:r>
              <a:rPr lang="en-US" sz="2400" dirty="0"/>
              <a:t>adjacent sibling selector - </a:t>
            </a:r>
            <a:r>
              <a:rPr lang="ru-RU" sz="2400" dirty="0"/>
              <a:t>селектор</a:t>
            </a:r>
            <a:r>
              <a:rPr lang="en-US" sz="2400" dirty="0"/>
              <a:t> </a:t>
            </a:r>
            <a:r>
              <a:rPr lang="ru-RU" sz="2400" dirty="0"/>
              <a:t>-</a:t>
            </a:r>
            <a:r>
              <a:rPr lang="en-US" sz="2400" dirty="0"/>
              <a:t> </a:t>
            </a:r>
            <a:r>
              <a:rPr lang="ru-RU" sz="2400" dirty="0"/>
              <a:t>съседн</a:t>
            </a:r>
            <a:r>
              <a:rPr lang="en-US" sz="2400" dirty="0"/>
              <a:t>a</a:t>
            </a:r>
            <a:r>
              <a:rPr lang="ru-RU" sz="2400" dirty="0"/>
              <a:t> сестра (+)</a:t>
            </a:r>
            <a:br>
              <a:rPr lang="ru-RU" sz="2400" dirty="0"/>
            </a:br>
            <a:r>
              <a:rPr lang="ru-RU" sz="2400" dirty="0"/>
              <a:t>  </a:t>
            </a:r>
            <a:r>
              <a:rPr lang="en-US" sz="2400" dirty="0"/>
              <a:t>general sibling selector – </a:t>
            </a:r>
            <a:r>
              <a:rPr lang="ru-RU" sz="2400" dirty="0"/>
              <a:t>селектор</a:t>
            </a:r>
            <a:r>
              <a:rPr lang="en-US" sz="2400" dirty="0"/>
              <a:t> </a:t>
            </a:r>
            <a:r>
              <a:rPr lang="ru-RU" sz="2400" dirty="0"/>
              <a:t>-</a:t>
            </a:r>
            <a:r>
              <a:rPr lang="en-US" sz="2400" dirty="0"/>
              <a:t> </a:t>
            </a:r>
            <a:r>
              <a:rPr lang="ru-RU" sz="2400" dirty="0"/>
              <a:t>общ</a:t>
            </a:r>
            <a:r>
              <a:rPr lang="en-US" sz="2400" dirty="0"/>
              <a:t>a</a:t>
            </a:r>
            <a:r>
              <a:rPr lang="ru-RU" sz="2400" dirty="0"/>
              <a:t> сестра (~)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0B803-5A95-45EE-8989-9EE3A3878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33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10325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DEB67-880A-4A84-98FD-68CB827DA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Комбинатори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BA0A4-F872-431F-9640-F56C8CF20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bg-BG" sz="2000" b="1" dirty="0"/>
              <a:t>Селектор - наследник</a:t>
            </a:r>
            <a:endParaRPr lang="en-US" sz="2000" b="1" dirty="0"/>
          </a:p>
          <a:p>
            <a:r>
              <a:rPr lang="ru-RU" sz="2000" dirty="0"/>
              <a:t>Селекторът съвпада с всички елементи, които са потомци на определен елемент</a:t>
            </a:r>
          </a:p>
          <a:p>
            <a:r>
              <a:rPr lang="ru-RU" sz="2000" dirty="0"/>
              <a:t>Пример. Всички елементи &lt;p&gt; в &lt;div&gt; елементите: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div p </a:t>
            </a:r>
            <a:r>
              <a:rPr lang="en-US" sz="2000" dirty="0">
                <a:solidFill>
                  <a:srgbClr val="002060"/>
                </a:solidFill>
              </a:rPr>
              <a:t>{</a:t>
            </a:r>
            <a:br>
              <a:rPr lang="en-US" sz="2000" dirty="0">
                <a:solidFill>
                  <a:srgbClr val="002060"/>
                </a:solidFill>
              </a:rPr>
            </a:br>
            <a:r>
              <a:rPr lang="en-US" sz="2000" dirty="0">
                <a:solidFill>
                  <a:srgbClr val="002060"/>
                </a:solidFill>
              </a:rPr>
              <a:t>    background-color: yellow;</a:t>
            </a:r>
            <a:br>
              <a:rPr lang="en-US" sz="2000" dirty="0">
                <a:solidFill>
                  <a:srgbClr val="002060"/>
                </a:solidFill>
              </a:rPr>
            </a:br>
            <a:r>
              <a:rPr lang="en-US" sz="2000" dirty="0">
                <a:solidFill>
                  <a:srgbClr val="002060"/>
                </a:solidFill>
              </a:rPr>
              <a:t>}</a:t>
            </a:r>
            <a:endParaRPr lang="bg-BG" sz="2000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2060"/>
                </a:solidFill>
              </a:rPr>
              <a:t>&lt;div&gt;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2060"/>
                </a:solidFill>
              </a:rPr>
              <a:t>  &lt;p&gt;Paragraph 1 in the div.&lt;/p&gt;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2060"/>
                </a:solidFill>
              </a:rPr>
              <a:t>  &lt;p&gt;Paragraph 2 in the div.&lt;/p&gt;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2060"/>
                </a:solidFill>
              </a:rPr>
              <a:t>  &lt;span&gt;&lt;p&gt;Paragraph 3 in the div.&lt;/p&gt;&lt;/span&gt;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2060"/>
                </a:solidFill>
              </a:rPr>
              <a:t>&lt;/div&gt;</a:t>
            </a:r>
            <a:endParaRPr lang="bg-BG" sz="2000" dirty="0">
              <a:solidFill>
                <a:srgbClr val="002060"/>
              </a:solidFill>
            </a:endParaRPr>
          </a:p>
          <a:p>
            <a:r>
              <a:rPr lang="bg-BG" sz="2000" b="1" dirty="0"/>
              <a:t>Селектор-дете</a:t>
            </a:r>
          </a:p>
          <a:p>
            <a:r>
              <a:rPr lang="ru-RU" sz="2000" dirty="0"/>
              <a:t>Селекторът избира всички елементи, които са непосредствените деца на определен елемент</a:t>
            </a:r>
          </a:p>
          <a:p>
            <a:r>
              <a:rPr lang="ru-RU" sz="2000" dirty="0"/>
              <a:t>Пример. Всички &lt;p&gt; елементи, които са непосредствени деца на &lt;div&gt; елемент:</a:t>
            </a:r>
          </a:p>
          <a:p>
            <a:pPr marL="0" indent="0">
              <a:buNone/>
            </a:pPr>
            <a:r>
              <a:rPr lang="en-US" sz="2100" dirty="0">
                <a:solidFill>
                  <a:srgbClr val="C00000"/>
                </a:solidFill>
              </a:rPr>
              <a:t>div &gt; p </a:t>
            </a:r>
            <a:r>
              <a:rPr lang="en-US" sz="2100" dirty="0">
                <a:solidFill>
                  <a:srgbClr val="002060"/>
                </a:solidFill>
              </a:rPr>
              <a:t>{</a:t>
            </a:r>
            <a:br>
              <a:rPr lang="en-US" sz="2100" dirty="0">
                <a:solidFill>
                  <a:srgbClr val="002060"/>
                </a:solidFill>
              </a:rPr>
            </a:br>
            <a:r>
              <a:rPr lang="en-US" sz="2100" dirty="0">
                <a:solidFill>
                  <a:srgbClr val="002060"/>
                </a:solidFill>
              </a:rPr>
              <a:t>    background-color: yellow;</a:t>
            </a:r>
            <a:br>
              <a:rPr lang="en-US" sz="2100" dirty="0">
                <a:solidFill>
                  <a:srgbClr val="002060"/>
                </a:solidFill>
              </a:rPr>
            </a:br>
            <a:r>
              <a:rPr lang="en-US" sz="2100" dirty="0">
                <a:solidFill>
                  <a:srgbClr val="002060"/>
                </a:solidFill>
              </a:rPr>
              <a:t>}</a:t>
            </a:r>
            <a:endParaRPr lang="bg-BG" sz="2100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bg-BG" sz="2100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836BF-E0F6-4C8F-90A2-E0ED175CD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34</a:t>
            </a:fld>
            <a:endParaRPr lang="bg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A009C0-08A0-4639-BC4F-47D8CD3535CB}"/>
              </a:ext>
            </a:extLst>
          </p:cNvPr>
          <p:cNvPicPr/>
          <p:nvPr/>
        </p:nvPicPr>
        <p:blipFill rotWithShape="1">
          <a:blip r:embed="rId2"/>
          <a:srcRect l="50265" t="19792" r="35626" b="69626"/>
          <a:stretch/>
        </p:blipFill>
        <p:spPr bwMode="auto">
          <a:xfrm>
            <a:off x="6048152" y="3140968"/>
            <a:ext cx="2638648" cy="8195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F3E2B1-6F67-4176-A5DE-941A27F78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152" y="5585789"/>
            <a:ext cx="2638648" cy="83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065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A90E9-732B-44C1-AEC9-BDBC7DE55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432048"/>
          </a:xfrm>
        </p:spPr>
        <p:txBody>
          <a:bodyPr>
            <a:normAutofit fontScale="90000"/>
          </a:bodyPr>
          <a:lstStyle/>
          <a:p>
            <a:r>
              <a:rPr lang="bg-BG" dirty="0"/>
              <a:t>Комбинатори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58A62-9569-4B15-B442-910907F5A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27384"/>
            <a:ext cx="9144000" cy="6885384"/>
          </a:xfrm>
        </p:spPr>
        <p:txBody>
          <a:bodyPr>
            <a:noAutofit/>
          </a:bodyPr>
          <a:lstStyle/>
          <a:p>
            <a:r>
              <a:rPr lang="ru-RU" sz="1600" b="1" dirty="0"/>
              <a:t>Селектор - съсед</a:t>
            </a:r>
          </a:p>
          <a:p>
            <a:r>
              <a:rPr lang="ru-RU" sz="1600" dirty="0"/>
              <a:t>Селекторът избира всички елементи, които са съседни братя и сестри на определен елемент</a:t>
            </a:r>
          </a:p>
          <a:p>
            <a:r>
              <a:rPr lang="ru-RU" sz="1600" dirty="0"/>
              <a:t>"съседни" означава "непосредствено след"</a:t>
            </a:r>
          </a:p>
          <a:p>
            <a:r>
              <a:rPr lang="ru-RU" sz="1600" dirty="0"/>
              <a:t>Пример. Всички елементи &lt;p&gt;, които се поставят непосредствено след елементите &lt;div&gt;: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2060"/>
                </a:solidFill>
              </a:rPr>
              <a:t>div + p {</a:t>
            </a:r>
            <a:br>
              <a:rPr lang="en-US" sz="1400" dirty="0">
                <a:solidFill>
                  <a:srgbClr val="002060"/>
                </a:solidFill>
              </a:rPr>
            </a:br>
            <a:r>
              <a:rPr lang="en-US" sz="1400" dirty="0">
                <a:solidFill>
                  <a:srgbClr val="002060"/>
                </a:solidFill>
              </a:rPr>
              <a:t>    background-color: yellow;</a:t>
            </a:r>
            <a:br>
              <a:rPr lang="en-US" sz="1400" dirty="0">
                <a:solidFill>
                  <a:srgbClr val="002060"/>
                </a:solidFill>
              </a:rPr>
            </a:br>
            <a:r>
              <a:rPr lang="en-US" sz="1400" dirty="0">
                <a:solidFill>
                  <a:srgbClr val="002060"/>
                </a:solidFill>
              </a:rPr>
              <a:t>}</a:t>
            </a:r>
            <a:endParaRPr lang="bg-BG" sz="1400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2060"/>
                </a:solidFill>
              </a:rPr>
              <a:t>&lt;div&gt;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2060"/>
                </a:solidFill>
              </a:rPr>
              <a:t>  &lt;p&gt;Paragraph 1 in the div.&lt;/p&gt;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2060"/>
                </a:solidFill>
              </a:rPr>
              <a:t>  &lt;p&gt;Paragraph 2 in the div.&lt;/p&gt;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2060"/>
                </a:solidFill>
              </a:rPr>
              <a:t>&lt;/div&gt;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2060"/>
                </a:solidFill>
              </a:rPr>
              <a:t>&lt;p&gt;Paragraph 3. Not in a div.&lt;/p&gt;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2060"/>
                </a:solidFill>
              </a:rPr>
              <a:t>&lt;p&gt;Paragraph 4. Not in a div.&lt;/p&gt;</a:t>
            </a:r>
            <a:endParaRPr lang="bg-BG" sz="1400" dirty="0">
              <a:solidFill>
                <a:srgbClr val="002060"/>
              </a:solidFill>
            </a:endParaRPr>
          </a:p>
          <a:p>
            <a:r>
              <a:rPr lang="ru-RU" sz="1600" b="1" dirty="0"/>
              <a:t>Селектор - общ</a:t>
            </a:r>
          </a:p>
          <a:p>
            <a:r>
              <a:rPr lang="ru-RU" sz="1600" dirty="0"/>
              <a:t>Селекторът избира всички елементи, които са братя и сестри на определен елемент</a:t>
            </a:r>
          </a:p>
          <a:p>
            <a:r>
              <a:rPr lang="ru-RU" sz="1600" dirty="0"/>
              <a:t>Пример. Всички &lt;p&gt; елементи, които са братя и сестри на &lt;div&gt; елементи: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2060"/>
                </a:solidFill>
              </a:rPr>
              <a:t>div ~ p {</a:t>
            </a:r>
            <a:br>
              <a:rPr lang="en-US" sz="1400" dirty="0">
                <a:solidFill>
                  <a:srgbClr val="002060"/>
                </a:solidFill>
              </a:rPr>
            </a:br>
            <a:r>
              <a:rPr lang="en-US" sz="1400" dirty="0">
                <a:solidFill>
                  <a:srgbClr val="002060"/>
                </a:solidFill>
              </a:rPr>
              <a:t>    background-color: yellow;</a:t>
            </a:r>
            <a:br>
              <a:rPr lang="en-US" sz="1400" dirty="0">
                <a:solidFill>
                  <a:srgbClr val="002060"/>
                </a:solidFill>
              </a:rPr>
            </a:br>
            <a:r>
              <a:rPr lang="en-US" sz="1400" dirty="0">
                <a:solidFill>
                  <a:srgbClr val="002060"/>
                </a:solidFill>
              </a:rPr>
              <a:t>}</a:t>
            </a:r>
            <a:endParaRPr lang="bg-BG" sz="1400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2060"/>
                </a:solidFill>
              </a:rPr>
              <a:t>&lt;p&gt;Paragraph 1.&lt;/p&gt;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2060"/>
                </a:solidFill>
              </a:rPr>
              <a:t>&lt;div&gt;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2060"/>
                </a:solidFill>
              </a:rPr>
              <a:t>  &lt;code&gt;Some code.&lt;/code&gt;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2060"/>
                </a:solidFill>
              </a:rPr>
              <a:t>  &lt;p&gt;Paragraph 2.&lt;/p&gt;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2060"/>
                </a:solidFill>
              </a:rPr>
              <a:t>&lt;/div&gt;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2060"/>
                </a:solidFill>
              </a:rPr>
              <a:t>&lt;p&gt;Paragraph 3.&lt;/p&gt;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2060"/>
                </a:solidFill>
              </a:rPr>
              <a:t>&lt;code&gt;Some code.&lt;/code&gt;</a:t>
            </a:r>
            <a:r>
              <a:rPr lang="bg-BG" sz="1400">
                <a:solidFill>
                  <a:srgbClr val="002060"/>
                </a:solidFill>
              </a:rPr>
              <a:t>   </a:t>
            </a:r>
            <a:r>
              <a:rPr lang="en-US" sz="1400">
                <a:solidFill>
                  <a:srgbClr val="002060"/>
                </a:solidFill>
              </a:rPr>
              <a:t>&lt;</a:t>
            </a:r>
            <a:r>
              <a:rPr lang="en-US" sz="1400" dirty="0">
                <a:solidFill>
                  <a:srgbClr val="002060"/>
                </a:solidFill>
              </a:rPr>
              <a:t>p&gt;Paragraph 4.&lt;/p&gt;</a:t>
            </a:r>
            <a:endParaRPr lang="bg-BG" sz="1400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2D9D7-B625-4A73-A14A-6E13B237F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35</a:t>
            </a:fld>
            <a:endParaRPr lang="bg-B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846631-D527-48EE-9B4D-BD1084126853}"/>
              </a:ext>
            </a:extLst>
          </p:cNvPr>
          <p:cNvPicPr/>
          <p:nvPr/>
        </p:nvPicPr>
        <p:blipFill rotWithShape="1">
          <a:blip r:embed="rId2"/>
          <a:srcRect l="50265" t="19989" r="32870" b="66686"/>
          <a:stretch/>
        </p:blipFill>
        <p:spPr bwMode="auto">
          <a:xfrm>
            <a:off x="5553480" y="2564904"/>
            <a:ext cx="2466975" cy="6479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680975-CA80-4302-A03C-1AC519A5E5C8}"/>
              </a:ext>
            </a:extLst>
          </p:cNvPr>
          <p:cNvPicPr/>
          <p:nvPr/>
        </p:nvPicPr>
        <p:blipFill rotWithShape="1">
          <a:blip r:embed="rId3"/>
          <a:srcRect l="50155" t="19989" r="36066" b="59827"/>
          <a:stretch/>
        </p:blipFill>
        <p:spPr bwMode="auto">
          <a:xfrm>
            <a:off x="6786968" y="5661248"/>
            <a:ext cx="1549003" cy="9485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032512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194F5-C30A-41E6-8988-3697CDEAB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CSS – </a:t>
            </a:r>
            <a:r>
              <a:rPr lang="bg-BG" b="1" dirty="0"/>
              <a:t>псевдо-класове</a:t>
            </a: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6EFB3-4201-462B-85B7-0997974B4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64704"/>
            <a:ext cx="4644008" cy="6093296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5600" dirty="0"/>
              <a:t>•Pseudo-classes </a:t>
            </a:r>
            <a:r>
              <a:rPr lang="bg-BG" sz="5600" dirty="0"/>
              <a:t>се използват за да се добавят специални ефекти на някои селектори</a:t>
            </a:r>
          </a:p>
          <a:p>
            <a:pPr marL="0" indent="0">
              <a:buNone/>
            </a:pPr>
            <a:r>
              <a:rPr lang="en-US" sz="5600" dirty="0" err="1">
                <a:solidFill>
                  <a:srgbClr val="C00000"/>
                </a:solidFill>
              </a:rPr>
              <a:t>selector:pseudo-class</a:t>
            </a:r>
            <a:r>
              <a:rPr lang="en-US" sz="5600" dirty="0">
                <a:solidFill>
                  <a:srgbClr val="C00000"/>
                </a:solidFill>
              </a:rPr>
              <a:t> {</a:t>
            </a:r>
            <a:r>
              <a:rPr lang="en-US" sz="5600" dirty="0" err="1">
                <a:solidFill>
                  <a:srgbClr val="C00000"/>
                </a:solidFill>
              </a:rPr>
              <a:t>property:value</a:t>
            </a:r>
            <a:r>
              <a:rPr lang="en-US" sz="5600" dirty="0">
                <a:solidFill>
                  <a:srgbClr val="C00000"/>
                </a:solidFill>
              </a:rPr>
              <a:t>;}</a:t>
            </a:r>
          </a:p>
          <a:p>
            <a:pPr marL="0" indent="0">
              <a:buNone/>
            </a:pPr>
            <a:r>
              <a:rPr lang="en-US" sz="5600" dirty="0"/>
              <a:t>•</a:t>
            </a:r>
            <a:r>
              <a:rPr lang="bg-BG" sz="5600" dirty="0"/>
              <a:t>Класовете могат да се използват с </a:t>
            </a:r>
            <a:r>
              <a:rPr lang="en-US" sz="5600" dirty="0"/>
              <a:t>pseudo-classes:</a:t>
            </a:r>
          </a:p>
          <a:p>
            <a:pPr marL="0" indent="0">
              <a:buNone/>
            </a:pPr>
            <a:r>
              <a:rPr lang="en-US" sz="5600" dirty="0" err="1">
                <a:solidFill>
                  <a:srgbClr val="C00000"/>
                </a:solidFill>
              </a:rPr>
              <a:t>selector.class:pseudo-class</a:t>
            </a:r>
            <a:r>
              <a:rPr lang="en-US" sz="5600" dirty="0">
                <a:solidFill>
                  <a:srgbClr val="C00000"/>
                </a:solidFill>
              </a:rPr>
              <a:t> {</a:t>
            </a:r>
            <a:r>
              <a:rPr lang="en-US" sz="5600" dirty="0" err="1">
                <a:solidFill>
                  <a:srgbClr val="C00000"/>
                </a:solidFill>
              </a:rPr>
              <a:t>property:value</a:t>
            </a:r>
            <a:r>
              <a:rPr lang="en-US" sz="5600" dirty="0">
                <a:solidFill>
                  <a:srgbClr val="C00000"/>
                </a:solidFill>
              </a:rPr>
              <a:t>;}</a:t>
            </a:r>
          </a:p>
          <a:p>
            <a:pPr marL="0" indent="0">
              <a:buNone/>
            </a:pPr>
            <a:r>
              <a:rPr lang="en-US" sz="5600" dirty="0"/>
              <a:t>•Anchor Pseudo-classes</a:t>
            </a:r>
          </a:p>
          <a:p>
            <a:pPr marL="0" indent="0">
              <a:buNone/>
            </a:pPr>
            <a:r>
              <a:rPr lang="en-US" sz="5600" dirty="0"/>
              <a:t>•</a:t>
            </a:r>
            <a:r>
              <a:rPr lang="bg-BG" sz="5600" dirty="0"/>
              <a:t>Хипервръзките могат да се показват по различен начин:</a:t>
            </a:r>
          </a:p>
          <a:p>
            <a:pPr marL="0" indent="0">
              <a:buNone/>
            </a:pPr>
            <a:r>
              <a:rPr lang="en-US" sz="5600" dirty="0">
                <a:solidFill>
                  <a:srgbClr val="C00000"/>
                </a:solidFill>
              </a:rPr>
              <a:t>a:link </a:t>
            </a:r>
            <a:r>
              <a:rPr lang="en-US" sz="5600" dirty="0"/>
              <a:t>{color:#FF0000;}      /* unvisited link */</a:t>
            </a:r>
            <a:br>
              <a:rPr lang="en-US" sz="5600" dirty="0"/>
            </a:br>
            <a:r>
              <a:rPr lang="en-US" sz="5600" dirty="0">
                <a:solidFill>
                  <a:srgbClr val="C00000"/>
                </a:solidFill>
              </a:rPr>
              <a:t>a:visited </a:t>
            </a:r>
            <a:r>
              <a:rPr lang="en-US" sz="5600" dirty="0"/>
              <a:t>{color:#00FF00;}  /* visited link */</a:t>
            </a:r>
            <a:br>
              <a:rPr lang="en-US" sz="5600" dirty="0"/>
            </a:br>
            <a:r>
              <a:rPr lang="en-US" sz="5600" dirty="0">
                <a:solidFill>
                  <a:srgbClr val="C00000"/>
                </a:solidFill>
              </a:rPr>
              <a:t>a:hover </a:t>
            </a:r>
            <a:r>
              <a:rPr lang="en-US" sz="5600" dirty="0"/>
              <a:t>{color:#FF00FF;}  /* mouse over link */</a:t>
            </a:r>
            <a:br>
              <a:rPr lang="en-US" sz="5600" dirty="0"/>
            </a:br>
            <a:r>
              <a:rPr lang="en-US" sz="5600" dirty="0">
                <a:solidFill>
                  <a:srgbClr val="C00000"/>
                </a:solidFill>
              </a:rPr>
              <a:t>a:active </a:t>
            </a:r>
            <a:r>
              <a:rPr lang="en-US" sz="5600" dirty="0"/>
              <a:t>{color:#0000FF;}  /* selected link */</a:t>
            </a:r>
          </a:p>
          <a:p>
            <a:pPr marL="0" indent="0">
              <a:buNone/>
            </a:pPr>
            <a:r>
              <a:rPr lang="en-US" sz="5600" dirty="0"/>
              <a:t>•</a:t>
            </a:r>
            <a:r>
              <a:rPr lang="bg-BG" sz="5600" dirty="0"/>
              <a:t>Името на </a:t>
            </a:r>
            <a:r>
              <a:rPr lang="en-US" sz="5600" dirty="0"/>
              <a:t>pseudo-class </a:t>
            </a:r>
            <a:r>
              <a:rPr lang="bg-BG" sz="5600" dirty="0"/>
              <a:t>не е </a:t>
            </a:r>
            <a:r>
              <a:rPr lang="en-US" sz="5600" dirty="0"/>
              <a:t>case-sensitive</a:t>
            </a:r>
          </a:p>
          <a:p>
            <a:pPr marL="0" indent="0">
              <a:buNone/>
            </a:pPr>
            <a:r>
              <a:rPr lang="en-US" sz="5600" dirty="0"/>
              <a:t>•Pseudo-classes </a:t>
            </a:r>
            <a:r>
              <a:rPr lang="bg-BG" sz="5600" dirty="0"/>
              <a:t>и класове</a:t>
            </a:r>
          </a:p>
          <a:p>
            <a:pPr marL="0" indent="0">
              <a:buNone/>
            </a:pPr>
            <a:r>
              <a:rPr lang="en-US" sz="5600" dirty="0" err="1"/>
              <a:t>a.red:visited</a:t>
            </a:r>
            <a:r>
              <a:rPr lang="en-US" sz="5600" dirty="0"/>
              <a:t> {color:#FF0000;}</a:t>
            </a:r>
            <a:br>
              <a:rPr lang="en-US" sz="5600" dirty="0"/>
            </a:br>
            <a:r>
              <a:rPr lang="en-US" sz="5600" dirty="0"/>
              <a:t>&lt;a class="red" </a:t>
            </a:r>
            <a:r>
              <a:rPr lang="en-US" sz="5600" dirty="0" err="1"/>
              <a:t>href</a:t>
            </a:r>
            <a:r>
              <a:rPr lang="en-US" sz="5600" dirty="0"/>
              <a:t>="css_syntax.asp"&gt;CSS Syntax&lt;/a&gt;</a:t>
            </a:r>
          </a:p>
          <a:p>
            <a:pPr marL="0" indent="0">
              <a:buNone/>
            </a:pPr>
            <a:r>
              <a:rPr lang="en-US" sz="5600" dirty="0"/>
              <a:t>•</a:t>
            </a:r>
            <a:r>
              <a:rPr lang="en-US" sz="5600" dirty="0">
                <a:solidFill>
                  <a:srgbClr val="C00000"/>
                </a:solidFill>
              </a:rPr>
              <a:t>:first-child </a:t>
            </a:r>
            <a:r>
              <a:rPr lang="en-US" sz="5600" dirty="0"/>
              <a:t>Pseudo-class</a:t>
            </a:r>
          </a:p>
          <a:p>
            <a:pPr marL="0" indent="0">
              <a:buNone/>
            </a:pPr>
            <a:r>
              <a:rPr lang="en-US" sz="5600" dirty="0"/>
              <a:t>•</a:t>
            </a:r>
            <a:r>
              <a:rPr lang="bg-BG" sz="5600" dirty="0"/>
              <a:t>Съответства на специфичен елемент, който е първо дете на друг елемент</a:t>
            </a:r>
          </a:p>
          <a:p>
            <a:pPr marL="0" indent="0">
              <a:buNone/>
            </a:pPr>
            <a:r>
              <a:rPr lang="bg-BG" sz="5600" dirty="0"/>
              <a:t>•Съответствие на селектора с първия &lt;</a:t>
            </a:r>
            <a:r>
              <a:rPr lang="en-US" sz="5600" dirty="0"/>
              <a:t>p&gt;, </a:t>
            </a:r>
            <a:r>
              <a:rPr lang="bg-BG" sz="5600" dirty="0"/>
              <a:t>който е първо дете на всеки елемент:</a:t>
            </a:r>
          </a:p>
          <a:p>
            <a:pPr marL="0" indent="0">
              <a:buNone/>
            </a:pPr>
            <a:r>
              <a:rPr lang="en-US" sz="5600" dirty="0">
                <a:solidFill>
                  <a:srgbClr val="C00000"/>
                </a:solidFill>
              </a:rPr>
              <a:t>p:first-child</a:t>
            </a:r>
            <a:br>
              <a:rPr lang="en-US" sz="5600" dirty="0"/>
            </a:br>
            <a:r>
              <a:rPr lang="en-US" sz="5600" dirty="0"/>
              <a:t>{</a:t>
            </a:r>
            <a:br>
              <a:rPr lang="en-US" sz="5600" dirty="0"/>
            </a:br>
            <a:r>
              <a:rPr lang="en-US" sz="5600" dirty="0" err="1"/>
              <a:t>color:blue</a:t>
            </a:r>
            <a:r>
              <a:rPr lang="en-US" sz="5600" dirty="0"/>
              <a:t>;</a:t>
            </a:r>
            <a:br>
              <a:rPr lang="en-US" sz="5600" dirty="0"/>
            </a:br>
            <a:r>
              <a:rPr lang="en-US" sz="5600" dirty="0"/>
              <a:t>} </a:t>
            </a:r>
            <a:endParaRPr lang="bg-BG" sz="5600" dirty="0"/>
          </a:p>
          <a:p>
            <a:pPr marL="0" indent="0">
              <a:buNone/>
            </a:pPr>
            <a:r>
              <a:rPr lang="en-US" sz="5600" dirty="0"/>
              <a:t>&lt;body&gt;</a:t>
            </a:r>
            <a:br>
              <a:rPr lang="en-US" sz="5600" dirty="0"/>
            </a:br>
            <a:r>
              <a:rPr lang="en-US" sz="5600" dirty="0"/>
              <a:t>&lt;p&gt;I am a strong man.&lt;/p&gt; </a:t>
            </a:r>
            <a:br>
              <a:rPr lang="bg-BG" sz="5600" dirty="0"/>
            </a:br>
            <a:r>
              <a:rPr lang="bg-BG" sz="5600" dirty="0"/>
              <a:t>&lt;</a:t>
            </a:r>
            <a:r>
              <a:rPr lang="en-US" sz="5600" dirty="0"/>
              <a:t>p&gt;I am a strong man.&lt;/p&gt; </a:t>
            </a:r>
            <a:br>
              <a:rPr lang="bg-BG" sz="5600" dirty="0"/>
            </a:br>
            <a:r>
              <a:rPr lang="en-US" sz="5600" dirty="0"/>
              <a:t>&lt;/body&gt;</a:t>
            </a:r>
          </a:p>
          <a:p>
            <a:pPr marL="0" indent="0">
              <a:buNone/>
            </a:pPr>
            <a:endParaRPr lang="bg-BG" sz="5600" dirty="0"/>
          </a:p>
          <a:p>
            <a:pPr marL="0" indent="0">
              <a:buNone/>
            </a:pPr>
            <a:r>
              <a:rPr lang="en-US" sz="5600" dirty="0">
                <a:solidFill>
                  <a:srgbClr val="0070C0"/>
                </a:solidFill>
              </a:rPr>
              <a:t>I am a strong man.</a:t>
            </a:r>
            <a:endParaRPr lang="bg-BG" sz="56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5600" dirty="0"/>
              <a:t>I am a strong man.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4F550-8255-4661-8679-B19DF123A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36</a:t>
            </a:fld>
            <a:endParaRPr lang="bg-BG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545781-553B-4DE7-9E82-D51FB9F805CF}"/>
              </a:ext>
            </a:extLst>
          </p:cNvPr>
          <p:cNvSpPr txBox="1">
            <a:spLocks/>
          </p:cNvSpPr>
          <p:nvPr/>
        </p:nvSpPr>
        <p:spPr>
          <a:xfrm>
            <a:off x="4860031" y="836713"/>
            <a:ext cx="4293341" cy="6021288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5600" dirty="0"/>
              <a:t>•</a:t>
            </a:r>
            <a:r>
              <a:rPr lang="bg-BG" sz="5600" dirty="0"/>
              <a:t>Съответствие на първия &lt;</a:t>
            </a:r>
            <a:r>
              <a:rPr lang="en-US" sz="5600" dirty="0" err="1"/>
              <a:t>i</a:t>
            </a:r>
            <a:r>
              <a:rPr lang="en-US" sz="5600" dirty="0"/>
              <a:t>&gt; </a:t>
            </a:r>
            <a:r>
              <a:rPr lang="bg-BG" sz="5600" dirty="0"/>
              <a:t>елемент във всички &lt;</a:t>
            </a:r>
            <a:r>
              <a:rPr lang="en-US" sz="5600" dirty="0"/>
              <a:t>p&gt; </a:t>
            </a:r>
            <a:r>
              <a:rPr lang="bg-BG" sz="5600" dirty="0"/>
              <a:t>елементи</a:t>
            </a:r>
          </a:p>
          <a:p>
            <a:pPr marL="0" indent="0">
              <a:buFont typeface="Arial" pitchFamily="34" charset="0"/>
              <a:buNone/>
            </a:pPr>
            <a:r>
              <a:rPr lang="en-US" sz="5600" dirty="0">
                <a:solidFill>
                  <a:srgbClr val="C00000"/>
                </a:solidFill>
              </a:rPr>
              <a:t>p &gt; i:first-child</a:t>
            </a:r>
            <a:br>
              <a:rPr lang="en-US" sz="5600" dirty="0"/>
            </a:br>
            <a:r>
              <a:rPr lang="en-US" sz="5600" dirty="0"/>
              <a:t>{</a:t>
            </a:r>
            <a:br>
              <a:rPr lang="en-US" sz="5600" dirty="0"/>
            </a:br>
            <a:r>
              <a:rPr lang="en-US" sz="5600" dirty="0" err="1"/>
              <a:t>color:blue</a:t>
            </a:r>
            <a:r>
              <a:rPr lang="en-US" sz="5600" dirty="0"/>
              <a:t>;</a:t>
            </a:r>
            <a:br>
              <a:rPr lang="en-US" sz="5600" dirty="0"/>
            </a:br>
            <a:r>
              <a:rPr lang="en-US" sz="5600" dirty="0"/>
              <a:t>} </a:t>
            </a:r>
            <a:br>
              <a:rPr lang="en-US" sz="5600" dirty="0"/>
            </a:br>
            <a:r>
              <a:rPr lang="en-US" sz="5600" dirty="0"/>
              <a:t>&lt;p&gt;I am a &lt;</a:t>
            </a:r>
            <a:r>
              <a:rPr lang="en-US" sz="5600" dirty="0" err="1"/>
              <a:t>i</a:t>
            </a:r>
            <a:r>
              <a:rPr lang="en-US" sz="5600" dirty="0"/>
              <a:t>&gt;strong&lt;/</a:t>
            </a:r>
            <a:r>
              <a:rPr lang="en-US" sz="5600" dirty="0" err="1"/>
              <a:t>i</a:t>
            </a:r>
            <a:r>
              <a:rPr lang="en-US" sz="5600" dirty="0"/>
              <a:t>&gt; man. I am a &lt;</a:t>
            </a:r>
            <a:r>
              <a:rPr lang="en-US" sz="5600" dirty="0" err="1"/>
              <a:t>i</a:t>
            </a:r>
            <a:r>
              <a:rPr lang="en-US" sz="5600" dirty="0"/>
              <a:t>&gt;strong&lt;/</a:t>
            </a:r>
            <a:r>
              <a:rPr lang="en-US" sz="5600" dirty="0" err="1"/>
              <a:t>i</a:t>
            </a:r>
            <a:r>
              <a:rPr lang="en-US" sz="5600" dirty="0"/>
              <a:t>&gt; man.&lt;/p&gt;</a:t>
            </a:r>
            <a:br>
              <a:rPr lang="en-US" sz="5600" dirty="0"/>
            </a:br>
            <a:r>
              <a:rPr lang="en-US" sz="5600" dirty="0"/>
              <a:t>&lt;p&gt;I am a &lt;</a:t>
            </a:r>
            <a:r>
              <a:rPr lang="en-US" sz="5600" dirty="0" err="1"/>
              <a:t>i</a:t>
            </a:r>
            <a:r>
              <a:rPr lang="en-US" sz="5600" dirty="0"/>
              <a:t>&gt;strong&lt;/</a:t>
            </a:r>
            <a:r>
              <a:rPr lang="en-US" sz="5600" dirty="0" err="1"/>
              <a:t>i</a:t>
            </a:r>
            <a:r>
              <a:rPr lang="en-US" sz="5600" dirty="0"/>
              <a:t>&gt; man. I am a &lt;</a:t>
            </a:r>
            <a:r>
              <a:rPr lang="en-US" sz="5600" dirty="0" err="1"/>
              <a:t>i</a:t>
            </a:r>
            <a:r>
              <a:rPr lang="en-US" sz="5600" dirty="0"/>
              <a:t>&gt;strong&lt;/</a:t>
            </a:r>
            <a:r>
              <a:rPr lang="en-US" sz="5600" dirty="0" err="1"/>
              <a:t>i</a:t>
            </a:r>
            <a:r>
              <a:rPr lang="en-US" sz="5600" dirty="0"/>
              <a:t>&gt; man.&lt;/p&gt;</a:t>
            </a:r>
            <a:br>
              <a:rPr lang="en-US" sz="5600" dirty="0"/>
            </a:br>
            <a:r>
              <a:rPr lang="en-US" sz="5600" dirty="0"/>
              <a:t>&lt;/body&gt;</a:t>
            </a:r>
          </a:p>
          <a:p>
            <a:pPr marL="0" indent="0">
              <a:buFont typeface="Arial" pitchFamily="34" charset="0"/>
              <a:buNone/>
            </a:pPr>
            <a:endParaRPr lang="en-US" sz="5600" dirty="0"/>
          </a:p>
          <a:p>
            <a:pPr marL="0" indent="0">
              <a:buFont typeface="Arial" pitchFamily="34" charset="0"/>
              <a:buNone/>
            </a:pPr>
            <a:r>
              <a:rPr lang="en-US" sz="5600" dirty="0"/>
              <a:t>I am a </a:t>
            </a:r>
            <a:r>
              <a:rPr lang="en-US" sz="5600" dirty="0">
                <a:solidFill>
                  <a:srgbClr val="0070C0"/>
                </a:solidFill>
              </a:rPr>
              <a:t>strong</a:t>
            </a:r>
            <a:r>
              <a:rPr lang="en-US" sz="5600" dirty="0"/>
              <a:t> man. I am a strong man.</a:t>
            </a:r>
          </a:p>
          <a:p>
            <a:pPr marL="0" indent="0">
              <a:buFont typeface="Arial" pitchFamily="34" charset="0"/>
              <a:buNone/>
            </a:pPr>
            <a:r>
              <a:rPr lang="en-US" sz="5600" dirty="0"/>
              <a:t>I am a </a:t>
            </a:r>
            <a:r>
              <a:rPr lang="en-US" sz="5600" dirty="0">
                <a:solidFill>
                  <a:srgbClr val="0070C0"/>
                </a:solidFill>
              </a:rPr>
              <a:t>strong</a:t>
            </a:r>
            <a:r>
              <a:rPr lang="en-US" sz="5600" dirty="0"/>
              <a:t> man. I am a strong man.</a:t>
            </a:r>
          </a:p>
          <a:p>
            <a:pPr marL="0" indent="0">
              <a:buFont typeface="Arial" pitchFamily="34" charset="0"/>
              <a:buNone/>
            </a:pPr>
            <a:endParaRPr lang="en-US" sz="5600" dirty="0"/>
          </a:p>
          <a:p>
            <a:pPr marL="0" indent="0">
              <a:buFont typeface="Arial" pitchFamily="34" charset="0"/>
              <a:buNone/>
            </a:pPr>
            <a:r>
              <a:rPr lang="en-US" sz="5600" dirty="0"/>
              <a:t>•</a:t>
            </a:r>
            <a:r>
              <a:rPr lang="bg-BG" sz="5600" dirty="0"/>
              <a:t>Съответствие на всички &lt;</a:t>
            </a:r>
            <a:r>
              <a:rPr lang="en-US" sz="5600" dirty="0" err="1"/>
              <a:t>i</a:t>
            </a:r>
            <a:r>
              <a:rPr lang="en-US" sz="5600" dirty="0"/>
              <a:t>&gt; </a:t>
            </a:r>
            <a:r>
              <a:rPr lang="bg-BG" sz="5600" dirty="0"/>
              <a:t>елементи във всички &lt;</a:t>
            </a:r>
            <a:r>
              <a:rPr lang="en-US" sz="5600" dirty="0"/>
              <a:t>p&gt; </a:t>
            </a:r>
            <a:r>
              <a:rPr lang="bg-BG" sz="5600" dirty="0"/>
              <a:t>елементи, които са първи деца на друг елемент</a:t>
            </a:r>
          </a:p>
          <a:p>
            <a:pPr marL="0" indent="0">
              <a:buFont typeface="Arial" pitchFamily="34" charset="0"/>
              <a:buNone/>
            </a:pPr>
            <a:r>
              <a:rPr lang="en-US" sz="5600" dirty="0">
                <a:solidFill>
                  <a:srgbClr val="C00000"/>
                </a:solidFill>
              </a:rPr>
              <a:t>p:first-child </a:t>
            </a:r>
            <a:r>
              <a:rPr lang="en-US" sz="5600" dirty="0" err="1">
                <a:solidFill>
                  <a:srgbClr val="C00000"/>
                </a:solidFill>
              </a:rPr>
              <a:t>i</a:t>
            </a:r>
            <a:br>
              <a:rPr lang="en-US" sz="5600" dirty="0">
                <a:solidFill>
                  <a:srgbClr val="C00000"/>
                </a:solidFill>
              </a:rPr>
            </a:br>
            <a:r>
              <a:rPr lang="en-US" sz="5600" dirty="0"/>
              <a:t>{</a:t>
            </a:r>
            <a:br>
              <a:rPr lang="en-US" sz="5600" dirty="0"/>
            </a:br>
            <a:r>
              <a:rPr lang="en-US" sz="5600" dirty="0" err="1"/>
              <a:t>color:blue</a:t>
            </a:r>
            <a:r>
              <a:rPr lang="en-US" sz="5600" dirty="0"/>
              <a:t>;</a:t>
            </a:r>
            <a:br>
              <a:rPr lang="en-US" sz="5600" dirty="0"/>
            </a:br>
            <a:r>
              <a:rPr lang="en-US" sz="5600" dirty="0"/>
              <a:t>} </a:t>
            </a:r>
            <a:br>
              <a:rPr lang="en-US" sz="5600" dirty="0"/>
            </a:br>
            <a:r>
              <a:rPr lang="en-US" sz="5600" dirty="0"/>
              <a:t>&lt;body&gt;</a:t>
            </a:r>
            <a:br>
              <a:rPr lang="en-US" sz="5600" dirty="0"/>
            </a:br>
            <a:r>
              <a:rPr lang="en-US" sz="5600" dirty="0"/>
              <a:t>&lt;p&gt;I am a &lt;</a:t>
            </a:r>
            <a:r>
              <a:rPr lang="en-US" sz="5600" dirty="0" err="1"/>
              <a:t>i</a:t>
            </a:r>
            <a:r>
              <a:rPr lang="en-US" sz="5600" dirty="0"/>
              <a:t>&gt;strong&lt;/</a:t>
            </a:r>
            <a:r>
              <a:rPr lang="en-US" sz="5600" dirty="0" err="1"/>
              <a:t>i</a:t>
            </a:r>
            <a:r>
              <a:rPr lang="en-US" sz="5600" dirty="0"/>
              <a:t>&gt; man. I am a &lt;</a:t>
            </a:r>
            <a:r>
              <a:rPr lang="en-US" sz="5600" dirty="0" err="1"/>
              <a:t>i</a:t>
            </a:r>
            <a:r>
              <a:rPr lang="en-US" sz="5600" dirty="0"/>
              <a:t>&gt;strong&lt;/</a:t>
            </a:r>
            <a:r>
              <a:rPr lang="en-US" sz="5600" dirty="0" err="1"/>
              <a:t>i</a:t>
            </a:r>
            <a:r>
              <a:rPr lang="en-US" sz="5600" dirty="0"/>
              <a:t>&gt; man.&lt;/p&gt;</a:t>
            </a:r>
            <a:br>
              <a:rPr lang="en-US" sz="5600" dirty="0"/>
            </a:br>
            <a:r>
              <a:rPr lang="en-US" sz="5600" dirty="0"/>
              <a:t>&lt;p&gt;I am a &lt;</a:t>
            </a:r>
            <a:r>
              <a:rPr lang="en-US" sz="5600" dirty="0" err="1"/>
              <a:t>i</a:t>
            </a:r>
            <a:r>
              <a:rPr lang="en-US" sz="5600" dirty="0"/>
              <a:t>&gt;strong&lt;/</a:t>
            </a:r>
            <a:r>
              <a:rPr lang="en-US" sz="5600" dirty="0" err="1"/>
              <a:t>i</a:t>
            </a:r>
            <a:r>
              <a:rPr lang="en-US" sz="5600" dirty="0"/>
              <a:t>&gt; man. I am a &lt;</a:t>
            </a:r>
            <a:r>
              <a:rPr lang="en-US" sz="5600" dirty="0" err="1"/>
              <a:t>i</a:t>
            </a:r>
            <a:r>
              <a:rPr lang="en-US" sz="5600" dirty="0"/>
              <a:t>&gt;strong&lt;/</a:t>
            </a:r>
            <a:r>
              <a:rPr lang="en-US" sz="5600" dirty="0" err="1"/>
              <a:t>i</a:t>
            </a:r>
            <a:r>
              <a:rPr lang="en-US" sz="5600" dirty="0"/>
              <a:t>&gt; man.&lt;/p&gt;</a:t>
            </a:r>
            <a:br>
              <a:rPr lang="en-US" sz="5600" dirty="0"/>
            </a:br>
            <a:r>
              <a:rPr lang="en-US" sz="5600" dirty="0"/>
              <a:t>&lt;/body&gt;</a:t>
            </a:r>
          </a:p>
          <a:p>
            <a:pPr marL="0" indent="0">
              <a:buFont typeface="Arial" pitchFamily="34" charset="0"/>
              <a:buNone/>
            </a:pPr>
            <a:br>
              <a:rPr lang="en-US" sz="5600" dirty="0"/>
            </a:br>
            <a:r>
              <a:rPr lang="en-US" sz="5600" dirty="0"/>
              <a:t>I am a </a:t>
            </a:r>
            <a:r>
              <a:rPr lang="en-US" sz="5600" dirty="0">
                <a:solidFill>
                  <a:srgbClr val="0070C0"/>
                </a:solidFill>
              </a:rPr>
              <a:t>strong</a:t>
            </a:r>
            <a:r>
              <a:rPr lang="en-US" sz="5600" dirty="0"/>
              <a:t> man. I am a </a:t>
            </a:r>
            <a:r>
              <a:rPr lang="en-US" sz="5600" dirty="0">
                <a:solidFill>
                  <a:srgbClr val="0070C0"/>
                </a:solidFill>
              </a:rPr>
              <a:t>strong</a:t>
            </a:r>
            <a:r>
              <a:rPr lang="en-US" sz="5600" dirty="0"/>
              <a:t> man.</a:t>
            </a:r>
          </a:p>
          <a:p>
            <a:pPr marL="0" indent="0">
              <a:buFont typeface="Arial" pitchFamily="34" charset="0"/>
              <a:buNone/>
            </a:pPr>
            <a:r>
              <a:rPr lang="en-US" sz="5600" dirty="0"/>
              <a:t>I am a strong man. I am a strong man.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1633590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194F5-C30A-41E6-8988-3697CDEAB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CSS - </a:t>
            </a:r>
            <a:r>
              <a:rPr lang="bg-BG" b="1" dirty="0"/>
              <a:t>псевдо класове</a:t>
            </a: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6EFB3-4201-462B-85B7-0997974B4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94928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5600" dirty="0"/>
              <a:t>•</a:t>
            </a:r>
            <a:r>
              <a:rPr lang="en-US" sz="5600" dirty="0">
                <a:solidFill>
                  <a:srgbClr val="C00000"/>
                </a:solidFill>
              </a:rPr>
              <a:t>:</a:t>
            </a:r>
            <a:r>
              <a:rPr lang="en-US" sz="5600" dirty="0" err="1">
                <a:solidFill>
                  <a:srgbClr val="C00000"/>
                </a:solidFill>
              </a:rPr>
              <a:t>lang</a:t>
            </a:r>
            <a:r>
              <a:rPr lang="en-US" sz="5600" dirty="0">
                <a:solidFill>
                  <a:srgbClr val="C00000"/>
                </a:solidFill>
              </a:rPr>
              <a:t> </a:t>
            </a:r>
            <a:r>
              <a:rPr lang="en-US" sz="5600" dirty="0"/>
              <a:t>Pseudo-class</a:t>
            </a:r>
          </a:p>
          <a:p>
            <a:pPr marL="0" indent="0">
              <a:buNone/>
            </a:pPr>
            <a:r>
              <a:rPr lang="en-US" sz="5600" dirty="0"/>
              <a:t>•</a:t>
            </a:r>
            <a:r>
              <a:rPr lang="bg-BG" sz="5600" dirty="0"/>
              <a:t>Позволява да се дефинират специални правила за различни езици</a:t>
            </a:r>
          </a:p>
          <a:p>
            <a:pPr marL="0" indent="0">
              <a:buNone/>
            </a:pPr>
            <a:r>
              <a:rPr lang="bg-BG" sz="5600" dirty="0"/>
              <a:t>•Класът :</a:t>
            </a:r>
            <a:r>
              <a:rPr lang="en-US" sz="5600" dirty="0" err="1"/>
              <a:t>lang</a:t>
            </a:r>
            <a:r>
              <a:rPr lang="en-US" sz="5600" dirty="0"/>
              <a:t> </a:t>
            </a:r>
            <a:r>
              <a:rPr lang="bg-BG" sz="5600" dirty="0"/>
              <a:t>дефинира знаците за цитиране за елементи </a:t>
            </a:r>
            <a:r>
              <a:rPr lang="en-US" sz="5600" dirty="0"/>
              <a:t>q </a:t>
            </a:r>
            <a:r>
              <a:rPr lang="bg-BG" sz="5600" dirty="0"/>
              <a:t>с </a:t>
            </a:r>
            <a:r>
              <a:rPr lang="en-US" sz="5600" dirty="0" err="1"/>
              <a:t>lang</a:t>
            </a:r>
            <a:r>
              <a:rPr lang="en-US" sz="5600" dirty="0"/>
              <a:t>="no":</a:t>
            </a:r>
          </a:p>
          <a:p>
            <a:pPr marL="0" indent="0">
              <a:buNone/>
            </a:pPr>
            <a:r>
              <a:rPr lang="en-US" sz="5600" dirty="0">
                <a:solidFill>
                  <a:srgbClr val="C00000"/>
                </a:solidFill>
              </a:rPr>
              <a:t>q:lang(no) </a:t>
            </a:r>
            <a:r>
              <a:rPr lang="en-US" sz="5600" dirty="0"/>
              <a:t>{quotes: "~" "~";}</a:t>
            </a:r>
            <a:br>
              <a:rPr lang="en-US" sz="5600" dirty="0"/>
            </a:br>
            <a:r>
              <a:rPr lang="en-US" sz="5600" dirty="0"/>
              <a:t>&lt;p&gt;Some text &lt;q </a:t>
            </a:r>
            <a:r>
              <a:rPr lang="en-US" sz="5600" dirty="0" err="1">
                <a:solidFill>
                  <a:srgbClr val="C00000"/>
                </a:solidFill>
              </a:rPr>
              <a:t>lang</a:t>
            </a:r>
            <a:r>
              <a:rPr lang="en-US" sz="5600" dirty="0">
                <a:solidFill>
                  <a:srgbClr val="C00000"/>
                </a:solidFill>
              </a:rPr>
              <a:t>="no"</a:t>
            </a:r>
            <a:r>
              <a:rPr lang="en-US" sz="5600" dirty="0"/>
              <a:t>&gt;A quote in a paragraph&lt;/q&gt; Some text.&lt;/p&gt;</a:t>
            </a:r>
            <a:br>
              <a:rPr lang="en-US" sz="5600" dirty="0"/>
            </a:br>
            <a:endParaRPr lang="en-US" sz="5600" dirty="0"/>
          </a:p>
          <a:p>
            <a:pPr marL="0" indent="0">
              <a:buNone/>
            </a:pPr>
            <a:r>
              <a:rPr lang="en-US" sz="5600" dirty="0"/>
              <a:t>Some text ~A quote in a paragraph~ Some text.</a:t>
            </a:r>
          </a:p>
          <a:p>
            <a:pPr marL="0" indent="0">
              <a:buNone/>
            </a:pPr>
            <a:endParaRPr lang="en-US" sz="5600" dirty="0"/>
          </a:p>
          <a:p>
            <a:pPr marL="0" indent="0">
              <a:buNone/>
            </a:pPr>
            <a:r>
              <a:rPr lang="en-US" sz="5600" dirty="0"/>
              <a:t>•</a:t>
            </a:r>
            <a:r>
              <a:rPr lang="en-US" sz="5600" dirty="0">
                <a:solidFill>
                  <a:srgbClr val="C00000"/>
                </a:solidFill>
              </a:rPr>
              <a:t>:focus</a:t>
            </a:r>
            <a:r>
              <a:rPr lang="en-US" sz="5600" dirty="0"/>
              <a:t> pseudo-class: </a:t>
            </a:r>
            <a:r>
              <a:rPr lang="bg-BG" sz="5600" dirty="0"/>
              <a:t>определя стилизиране на елемента на фокус</a:t>
            </a:r>
          </a:p>
          <a:p>
            <a:pPr marL="0" indent="0">
              <a:buNone/>
            </a:pPr>
            <a:r>
              <a:rPr lang="en-US" sz="5600" dirty="0" err="1">
                <a:solidFill>
                  <a:srgbClr val="C00000"/>
                </a:solidFill>
              </a:rPr>
              <a:t>input:focus</a:t>
            </a:r>
            <a:endParaRPr lang="en-US" sz="56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5600" dirty="0"/>
              <a:t>{</a:t>
            </a:r>
          </a:p>
          <a:p>
            <a:pPr marL="0" indent="0">
              <a:buNone/>
            </a:pPr>
            <a:r>
              <a:rPr lang="en-US" sz="5600" dirty="0" err="1"/>
              <a:t>background-color:yellow</a:t>
            </a:r>
            <a:r>
              <a:rPr lang="en-US" sz="5600" dirty="0"/>
              <a:t>;</a:t>
            </a:r>
          </a:p>
          <a:p>
            <a:pPr marL="0" indent="0">
              <a:buNone/>
            </a:pPr>
            <a:r>
              <a:rPr lang="en-US" sz="5600" dirty="0"/>
              <a:t>}</a:t>
            </a:r>
          </a:p>
          <a:p>
            <a:pPr marL="0" indent="0">
              <a:buNone/>
            </a:pPr>
            <a:r>
              <a:rPr lang="en-US" sz="5600" dirty="0"/>
              <a:t>&lt;form action="form_action.asp" method="get"&gt;</a:t>
            </a:r>
          </a:p>
          <a:p>
            <a:pPr marL="0" indent="0">
              <a:buNone/>
            </a:pPr>
            <a:r>
              <a:rPr lang="en-US" sz="5600" dirty="0"/>
              <a:t>First name: &lt;input type="text" name="</a:t>
            </a:r>
            <a:r>
              <a:rPr lang="en-US" sz="5600" dirty="0" err="1"/>
              <a:t>fname</a:t>
            </a:r>
            <a:r>
              <a:rPr lang="en-US" sz="5600" dirty="0"/>
              <a:t>" /&gt;&lt;</a:t>
            </a:r>
            <a:r>
              <a:rPr lang="en-US" sz="5600" dirty="0" err="1"/>
              <a:t>br</a:t>
            </a:r>
            <a:r>
              <a:rPr lang="en-US" sz="5600" dirty="0"/>
              <a:t>&gt;</a:t>
            </a:r>
          </a:p>
          <a:p>
            <a:pPr marL="0" indent="0">
              <a:buNone/>
            </a:pPr>
            <a:r>
              <a:rPr lang="en-US" sz="5600" dirty="0"/>
              <a:t>Last name: &lt;input type="text" name="</a:t>
            </a:r>
            <a:r>
              <a:rPr lang="en-US" sz="5600" dirty="0" err="1"/>
              <a:t>lname</a:t>
            </a:r>
            <a:r>
              <a:rPr lang="en-US" sz="5600" dirty="0"/>
              <a:t>" /&gt;&lt;</a:t>
            </a:r>
            <a:r>
              <a:rPr lang="en-US" sz="5600" dirty="0" err="1"/>
              <a:t>br</a:t>
            </a:r>
            <a:r>
              <a:rPr lang="en-US" sz="5600" dirty="0"/>
              <a:t>&gt;</a:t>
            </a:r>
          </a:p>
          <a:p>
            <a:pPr marL="0" indent="0">
              <a:buNone/>
            </a:pPr>
            <a:r>
              <a:rPr lang="en-US" sz="5600" dirty="0"/>
              <a:t>&lt;input type="submit" value="Submit" /&gt;</a:t>
            </a:r>
          </a:p>
          <a:p>
            <a:pPr marL="0" indent="0">
              <a:buNone/>
            </a:pPr>
            <a:r>
              <a:rPr lang="en-US" sz="5600" dirty="0"/>
              <a:t>&lt;/form&gt;</a:t>
            </a:r>
          </a:p>
          <a:p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4F550-8255-4661-8679-B19DF123A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37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043687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36996-2B83-4134-964E-73F831AC7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rmAutofit/>
          </a:bodyPr>
          <a:lstStyle/>
          <a:p>
            <a:r>
              <a:rPr lang="bg-BG" b="1" dirty="0"/>
              <a:t>Псевдо</a:t>
            </a:r>
            <a:r>
              <a:rPr lang="en-US" b="1" dirty="0"/>
              <a:t>-</a:t>
            </a:r>
            <a:r>
              <a:rPr lang="bg-BG" b="1" dirty="0"/>
              <a:t>елементи</a:t>
            </a: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6D0F7-23EC-497E-8A1A-44CFB86E4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6512" y="764704"/>
            <a:ext cx="4608512" cy="6093296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bg-BG" sz="5600" dirty="0"/>
              <a:t>•Използват се за добавяне на специални ефекти на някои селектори</a:t>
            </a:r>
          </a:p>
          <a:p>
            <a:pPr marL="0" indent="0">
              <a:buNone/>
            </a:pPr>
            <a:r>
              <a:rPr lang="en-US" sz="5600" dirty="0" err="1">
                <a:solidFill>
                  <a:srgbClr val="C00000"/>
                </a:solidFill>
              </a:rPr>
              <a:t>selector:pseudo-element</a:t>
            </a:r>
            <a:r>
              <a:rPr lang="en-US" sz="5600" dirty="0">
                <a:solidFill>
                  <a:srgbClr val="C00000"/>
                </a:solidFill>
              </a:rPr>
              <a:t> {</a:t>
            </a:r>
            <a:r>
              <a:rPr lang="en-US" sz="5600" dirty="0" err="1">
                <a:solidFill>
                  <a:srgbClr val="C00000"/>
                </a:solidFill>
              </a:rPr>
              <a:t>property:value</a:t>
            </a:r>
            <a:r>
              <a:rPr lang="en-US" sz="5600" dirty="0">
                <a:solidFill>
                  <a:srgbClr val="C00000"/>
                </a:solidFill>
              </a:rPr>
              <a:t>;}</a:t>
            </a:r>
          </a:p>
          <a:p>
            <a:pPr marL="0" indent="0">
              <a:buNone/>
            </a:pPr>
            <a:r>
              <a:rPr lang="en-US" sz="5600" dirty="0"/>
              <a:t>•</a:t>
            </a:r>
            <a:r>
              <a:rPr lang="bg-BG" sz="5600" dirty="0"/>
              <a:t>Класовете могат да се използват с </a:t>
            </a:r>
            <a:r>
              <a:rPr lang="en-US" sz="5600" dirty="0"/>
              <a:t>pseudo-elements:</a:t>
            </a:r>
          </a:p>
          <a:p>
            <a:pPr marL="0" indent="0">
              <a:buNone/>
            </a:pPr>
            <a:r>
              <a:rPr lang="en-US" sz="5600" dirty="0" err="1">
                <a:solidFill>
                  <a:srgbClr val="C00000"/>
                </a:solidFill>
              </a:rPr>
              <a:t>selector.class:pseudo-element</a:t>
            </a:r>
            <a:r>
              <a:rPr lang="en-US" sz="5600" dirty="0">
                <a:solidFill>
                  <a:srgbClr val="C00000"/>
                </a:solidFill>
              </a:rPr>
              <a:t> {</a:t>
            </a:r>
            <a:r>
              <a:rPr lang="en-US" sz="5600" dirty="0" err="1">
                <a:solidFill>
                  <a:srgbClr val="C00000"/>
                </a:solidFill>
              </a:rPr>
              <a:t>property:value</a:t>
            </a:r>
            <a:r>
              <a:rPr lang="en-US" sz="5600" dirty="0">
                <a:solidFill>
                  <a:srgbClr val="C00000"/>
                </a:solidFill>
              </a:rPr>
              <a:t>;}</a:t>
            </a:r>
          </a:p>
          <a:p>
            <a:pPr marL="0" indent="0">
              <a:buNone/>
            </a:pPr>
            <a:r>
              <a:rPr lang="en-US" sz="5600" dirty="0"/>
              <a:t>•</a:t>
            </a:r>
            <a:r>
              <a:rPr lang="en-US" sz="5600" dirty="0">
                <a:solidFill>
                  <a:srgbClr val="C00000"/>
                </a:solidFill>
              </a:rPr>
              <a:t>:first-line </a:t>
            </a:r>
            <a:r>
              <a:rPr lang="en-US" sz="5600" dirty="0"/>
              <a:t>Pseudo-element</a:t>
            </a:r>
          </a:p>
          <a:p>
            <a:pPr marL="0" indent="0">
              <a:buNone/>
            </a:pPr>
            <a:r>
              <a:rPr lang="en-US" sz="5600" dirty="0"/>
              <a:t>•</a:t>
            </a:r>
            <a:r>
              <a:rPr lang="bg-BG" sz="5600" dirty="0"/>
              <a:t>Използва се за добавяне на специален стил на първия ред на текст</a:t>
            </a:r>
          </a:p>
          <a:p>
            <a:pPr marL="0" indent="0">
              <a:buNone/>
            </a:pPr>
            <a:r>
              <a:rPr lang="en-US" sz="5600" dirty="0">
                <a:solidFill>
                  <a:srgbClr val="C00000"/>
                </a:solidFill>
              </a:rPr>
              <a:t>p:first-line </a:t>
            </a:r>
            <a:br>
              <a:rPr lang="en-US" sz="5600" dirty="0"/>
            </a:br>
            <a:r>
              <a:rPr lang="en-US" sz="5600" dirty="0"/>
              <a:t>{</a:t>
            </a:r>
            <a:br>
              <a:rPr lang="en-US" sz="5600" dirty="0"/>
            </a:br>
            <a:r>
              <a:rPr lang="en-US" sz="5600" dirty="0"/>
              <a:t>color:#ff0000;</a:t>
            </a:r>
            <a:br>
              <a:rPr lang="en-US" sz="5600" dirty="0"/>
            </a:br>
            <a:r>
              <a:rPr lang="en-US" sz="5600" dirty="0" err="1"/>
              <a:t>font-variant:small-caps</a:t>
            </a:r>
            <a:r>
              <a:rPr lang="en-US" sz="5600" dirty="0"/>
              <a:t>;</a:t>
            </a:r>
            <a:br>
              <a:rPr lang="en-US" sz="5600" dirty="0"/>
            </a:br>
            <a:r>
              <a:rPr lang="en-US" sz="5600" dirty="0"/>
              <a:t>}</a:t>
            </a:r>
          </a:p>
          <a:p>
            <a:pPr marL="0" indent="0">
              <a:buNone/>
            </a:pPr>
            <a:r>
              <a:rPr lang="en-US" sz="5600" dirty="0"/>
              <a:t>•</a:t>
            </a:r>
            <a:r>
              <a:rPr lang="bg-BG" sz="5600" dirty="0"/>
              <a:t>Може да се използва само за блокови елементи</a:t>
            </a:r>
          </a:p>
          <a:p>
            <a:pPr marL="0" indent="0">
              <a:buNone/>
            </a:pPr>
            <a:r>
              <a:rPr lang="bg-BG" sz="5600" dirty="0"/>
              <a:t>•Тези свойства се прилагат към </a:t>
            </a:r>
            <a:r>
              <a:rPr lang="en-US" sz="5600" dirty="0"/>
              <a:t>first-line pseudo-element:</a:t>
            </a:r>
          </a:p>
          <a:p>
            <a:pPr marL="0" indent="0">
              <a:buNone/>
            </a:pPr>
            <a:r>
              <a:rPr lang="en-US" sz="5600" dirty="0"/>
              <a:t>–font properties</a:t>
            </a:r>
          </a:p>
          <a:p>
            <a:pPr marL="0" indent="0">
              <a:buNone/>
            </a:pPr>
            <a:r>
              <a:rPr lang="en-US" sz="5600" dirty="0"/>
              <a:t>–color properties </a:t>
            </a:r>
          </a:p>
          <a:p>
            <a:pPr marL="0" indent="0">
              <a:buNone/>
            </a:pPr>
            <a:r>
              <a:rPr lang="en-US" sz="5600" dirty="0"/>
              <a:t>–background properties</a:t>
            </a:r>
          </a:p>
          <a:p>
            <a:pPr marL="0" indent="0">
              <a:buNone/>
            </a:pPr>
            <a:r>
              <a:rPr lang="en-US" sz="5600" dirty="0"/>
              <a:t>–word-spacing</a:t>
            </a:r>
          </a:p>
          <a:p>
            <a:pPr marL="0" indent="0">
              <a:buNone/>
            </a:pPr>
            <a:r>
              <a:rPr lang="en-US" sz="5600" dirty="0"/>
              <a:t>–letter-spacing</a:t>
            </a:r>
          </a:p>
          <a:p>
            <a:pPr marL="0" indent="0">
              <a:buNone/>
            </a:pPr>
            <a:r>
              <a:rPr lang="en-US" sz="5600" dirty="0"/>
              <a:t>–text-decoration</a:t>
            </a:r>
          </a:p>
          <a:p>
            <a:pPr marL="0" indent="0">
              <a:buNone/>
            </a:pPr>
            <a:r>
              <a:rPr lang="en-US" sz="5600" dirty="0"/>
              <a:t>–vertical-align</a:t>
            </a:r>
          </a:p>
          <a:p>
            <a:pPr marL="0" indent="0">
              <a:buNone/>
            </a:pPr>
            <a:r>
              <a:rPr lang="en-US" sz="5600" dirty="0"/>
              <a:t>–text-transform</a:t>
            </a:r>
          </a:p>
          <a:p>
            <a:pPr marL="0" indent="0">
              <a:buNone/>
            </a:pPr>
            <a:r>
              <a:rPr lang="en-US" sz="5600" dirty="0"/>
              <a:t>–line-height</a:t>
            </a:r>
          </a:p>
          <a:p>
            <a:pPr marL="0" indent="0">
              <a:buNone/>
            </a:pPr>
            <a:r>
              <a:rPr lang="en-US" sz="5600" dirty="0"/>
              <a:t>–clear</a:t>
            </a:r>
          </a:p>
          <a:p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E49EC-612B-4F2E-822D-01D80CDEC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38</a:t>
            </a:fld>
            <a:endParaRPr lang="bg-BG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9B55F20-B9BF-4AAE-88E3-577B54027149}"/>
              </a:ext>
            </a:extLst>
          </p:cNvPr>
          <p:cNvSpPr txBox="1">
            <a:spLocks/>
          </p:cNvSpPr>
          <p:nvPr/>
        </p:nvSpPr>
        <p:spPr>
          <a:xfrm>
            <a:off x="4644008" y="764704"/>
            <a:ext cx="4536504" cy="5956771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bg-BG" sz="5600" dirty="0"/>
              <a:t>•</a:t>
            </a:r>
            <a:r>
              <a:rPr lang="en-US" sz="5600" dirty="0">
                <a:solidFill>
                  <a:srgbClr val="C00000"/>
                </a:solidFill>
              </a:rPr>
              <a:t>:first-letter</a:t>
            </a:r>
            <a:r>
              <a:rPr lang="en-US" sz="5600" dirty="0"/>
              <a:t> Pseudo-element</a:t>
            </a:r>
          </a:p>
          <a:p>
            <a:pPr marL="0" indent="0">
              <a:buFont typeface="Arial" pitchFamily="34" charset="0"/>
              <a:buNone/>
            </a:pPr>
            <a:r>
              <a:rPr lang="en-US" sz="5600" dirty="0"/>
              <a:t>•</a:t>
            </a:r>
            <a:r>
              <a:rPr lang="bg-BG" sz="5600" dirty="0"/>
              <a:t>Използва се за добавяне на специален стил за първата буква на текст</a:t>
            </a:r>
          </a:p>
          <a:p>
            <a:pPr marL="0" indent="0">
              <a:buFont typeface="Arial" pitchFamily="34" charset="0"/>
              <a:buNone/>
            </a:pPr>
            <a:r>
              <a:rPr lang="en-US" sz="5600" dirty="0">
                <a:solidFill>
                  <a:srgbClr val="C00000"/>
                </a:solidFill>
              </a:rPr>
              <a:t>p:first-letter </a:t>
            </a:r>
            <a:br>
              <a:rPr lang="en-US" sz="5600" dirty="0"/>
            </a:br>
            <a:r>
              <a:rPr lang="en-US" sz="5600" dirty="0"/>
              <a:t>{</a:t>
            </a:r>
            <a:br>
              <a:rPr lang="en-US" sz="5600" dirty="0"/>
            </a:br>
            <a:r>
              <a:rPr lang="en-US" sz="5600" dirty="0"/>
              <a:t>color:#ff0000;</a:t>
            </a:r>
            <a:br>
              <a:rPr lang="en-US" sz="5600" dirty="0"/>
            </a:br>
            <a:r>
              <a:rPr lang="en-US" sz="5600" dirty="0" err="1"/>
              <a:t>font-size:xx-large</a:t>
            </a:r>
            <a:r>
              <a:rPr lang="en-US" sz="5600" dirty="0"/>
              <a:t>;</a:t>
            </a:r>
            <a:br>
              <a:rPr lang="en-US" sz="5600" dirty="0"/>
            </a:br>
            <a:r>
              <a:rPr lang="en-US" sz="5600" dirty="0"/>
              <a:t>}</a:t>
            </a:r>
          </a:p>
          <a:p>
            <a:pPr marL="0" indent="0">
              <a:buFont typeface="Arial" pitchFamily="34" charset="0"/>
              <a:buNone/>
            </a:pPr>
            <a:r>
              <a:rPr lang="en-US" sz="5600" dirty="0"/>
              <a:t>•</a:t>
            </a:r>
            <a:r>
              <a:rPr lang="bg-BG" sz="5600" dirty="0"/>
              <a:t>Може да се използва само за блокови елементи</a:t>
            </a:r>
          </a:p>
          <a:p>
            <a:pPr marL="0" indent="0">
              <a:buFont typeface="Arial" pitchFamily="34" charset="0"/>
              <a:buNone/>
            </a:pPr>
            <a:r>
              <a:rPr lang="bg-BG" sz="5600" dirty="0"/>
              <a:t>•Тези свойства се прилагат към </a:t>
            </a:r>
            <a:r>
              <a:rPr lang="en-US" sz="5600" dirty="0"/>
              <a:t>first-letter pseudo- element: </a:t>
            </a:r>
          </a:p>
          <a:p>
            <a:pPr marL="0" indent="0">
              <a:buFont typeface="Arial" pitchFamily="34" charset="0"/>
              <a:buNone/>
            </a:pPr>
            <a:r>
              <a:rPr lang="en-US" sz="5600" dirty="0"/>
              <a:t>–font properties</a:t>
            </a:r>
          </a:p>
          <a:p>
            <a:pPr marL="0" indent="0">
              <a:buFont typeface="Arial" pitchFamily="34" charset="0"/>
              <a:buNone/>
            </a:pPr>
            <a:r>
              <a:rPr lang="en-US" sz="5600" dirty="0"/>
              <a:t>–color properties </a:t>
            </a:r>
          </a:p>
          <a:p>
            <a:pPr marL="0" indent="0">
              <a:buFont typeface="Arial" pitchFamily="34" charset="0"/>
              <a:buNone/>
            </a:pPr>
            <a:r>
              <a:rPr lang="en-US" sz="5600" dirty="0"/>
              <a:t>–background properties</a:t>
            </a:r>
          </a:p>
          <a:p>
            <a:pPr marL="0" indent="0">
              <a:buFont typeface="Arial" pitchFamily="34" charset="0"/>
              <a:buNone/>
            </a:pPr>
            <a:r>
              <a:rPr lang="en-US" sz="5600" dirty="0"/>
              <a:t>–margin properties</a:t>
            </a:r>
          </a:p>
          <a:p>
            <a:pPr marL="0" indent="0">
              <a:buFont typeface="Arial" pitchFamily="34" charset="0"/>
              <a:buNone/>
            </a:pPr>
            <a:r>
              <a:rPr lang="en-US" sz="5600" dirty="0"/>
              <a:t>–padding properties</a:t>
            </a:r>
          </a:p>
          <a:p>
            <a:pPr marL="0" indent="0">
              <a:buFont typeface="Arial" pitchFamily="34" charset="0"/>
              <a:buNone/>
            </a:pPr>
            <a:r>
              <a:rPr lang="en-US" sz="5600" dirty="0"/>
              <a:t>–border properties</a:t>
            </a:r>
          </a:p>
          <a:p>
            <a:pPr marL="0" indent="0">
              <a:buFont typeface="Arial" pitchFamily="34" charset="0"/>
              <a:buNone/>
            </a:pPr>
            <a:r>
              <a:rPr lang="en-US" sz="5600" dirty="0"/>
              <a:t>–text-decoration</a:t>
            </a:r>
          </a:p>
          <a:p>
            <a:pPr marL="0" indent="0">
              <a:buFont typeface="Arial" pitchFamily="34" charset="0"/>
              <a:buNone/>
            </a:pPr>
            <a:r>
              <a:rPr lang="en-US" sz="5600" dirty="0"/>
              <a:t>–vertical-align (only if "float" is "none")</a:t>
            </a:r>
          </a:p>
          <a:p>
            <a:pPr marL="0" indent="0">
              <a:buFont typeface="Arial" pitchFamily="34" charset="0"/>
              <a:buNone/>
            </a:pPr>
            <a:r>
              <a:rPr lang="en-US" sz="5600" dirty="0"/>
              <a:t>–text-transform</a:t>
            </a:r>
          </a:p>
          <a:p>
            <a:pPr marL="0" indent="0">
              <a:buFont typeface="Arial" pitchFamily="34" charset="0"/>
              <a:buNone/>
            </a:pPr>
            <a:r>
              <a:rPr lang="en-US" sz="5600" dirty="0"/>
              <a:t>–line-height</a:t>
            </a:r>
          </a:p>
          <a:p>
            <a:pPr marL="0" indent="0">
              <a:buFont typeface="Arial" pitchFamily="34" charset="0"/>
              <a:buNone/>
            </a:pPr>
            <a:r>
              <a:rPr lang="en-US" sz="5600" dirty="0"/>
              <a:t>–float</a:t>
            </a:r>
          </a:p>
          <a:p>
            <a:pPr marL="0" indent="0">
              <a:buFont typeface="Arial" pitchFamily="34" charset="0"/>
              <a:buNone/>
            </a:pPr>
            <a:r>
              <a:rPr lang="en-US" sz="5600" dirty="0"/>
              <a:t>–clear</a:t>
            </a:r>
          </a:p>
          <a:p>
            <a:pPr marL="0" indent="0">
              <a:buFont typeface="Arial" pitchFamily="34" charset="0"/>
              <a:buNone/>
            </a:pPr>
            <a:r>
              <a:rPr lang="en-US" sz="5600" dirty="0"/>
              <a:t>•Pseudo-elements </a:t>
            </a:r>
            <a:r>
              <a:rPr lang="bg-BG" sz="5600" dirty="0"/>
              <a:t>и класове</a:t>
            </a:r>
          </a:p>
          <a:p>
            <a:pPr marL="0" indent="0">
              <a:buFont typeface="Arial" pitchFamily="34" charset="0"/>
              <a:buNone/>
            </a:pPr>
            <a:r>
              <a:rPr lang="en-US" sz="5600" dirty="0" err="1">
                <a:solidFill>
                  <a:srgbClr val="C00000"/>
                </a:solidFill>
              </a:rPr>
              <a:t>p.article:first-letter</a:t>
            </a:r>
            <a:r>
              <a:rPr lang="en-US" sz="5600" dirty="0">
                <a:solidFill>
                  <a:srgbClr val="C00000"/>
                </a:solidFill>
              </a:rPr>
              <a:t> </a:t>
            </a:r>
            <a:r>
              <a:rPr lang="en-US" sz="5600" dirty="0"/>
              <a:t>{color:#ff0000;}</a:t>
            </a:r>
            <a:br>
              <a:rPr lang="en-US" sz="5600" dirty="0"/>
            </a:br>
            <a:r>
              <a:rPr lang="en-US" sz="5600" dirty="0"/>
              <a:t>&lt;p class="article"&gt;A paragraph in an article&lt;/p&gt;</a:t>
            </a:r>
          </a:p>
          <a:p>
            <a:pPr marL="0" indent="0">
              <a:buFont typeface="Arial" pitchFamily="34" charset="0"/>
              <a:buNone/>
            </a:pP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239152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36996-2B83-4134-964E-73F831AC7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rmAutofit/>
          </a:bodyPr>
          <a:lstStyle/>
          <a:p>
            <a:r>
              <a:rPr lang="bg-BG" b="1" dirty="0"/>
              <a:t>Псевдо</a:t>
            </a:r>
            <a:r>
              <a:rPr lang="en-US" b="1" dirty="0"/>
              <a:t>-</a:t>
            </a:r>
            <a:r>
              <a:rPr lang="bg-BG" b="1" dirty="0"/>
              <a:t>елементи</a:t>
            </a: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6D0F7-23EC-497E-8A1A-44CFB86E4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6512" y="764704"/>
            <a:ext cx="4032448" cy="3888432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bg-BG" sz="4000" dirty="0"/>
              <a:t>•Множествени </a:t>
            </a:r>
            <a:r>
              <a:rPr lang="en-US" sz="4000" dirty="0"/>
              <a:t>Pseudo-elements</a:t>
            </a:r>
          </a:p>
          <a:p>
            <a:pPr marL="0" indent="0">
              <a:buNone/>
            </a:pPr>
            <a:r>
              <a:rPr lang="en-US" sz="4000" dirty="0"/>
              <a:t>•</a:t>
            </a:r>
            <a:r>
              <a:rPr lang="bg-BG" sz="4000" dirty="0"/>
              <a:t>Комбиниране на </a:t>
            </a:r>
            <a:r>
              <a:rPr lang="en-US" sz="4000" dirty="0"/>
              <a:t>pseudo-elements - </a:t>
            </a:r>
            <a:r>
              <a:rPr lang="bg-BG" sz="4000" dirty="0"/>
              <a:t>първа буква на параграфа: червена и много голяма, останалата част на първия ред: синя и букви в </a:t>
            </a:r>
            <a:r>
              <a:rPr lang="en-US" sz="4000" dirty="0"/>
              <a:t>small-caps, </a:t>
            </a:r>
            <a:r>
              <a:rPr lang="bg-BG" sz="4000" dirty="0"/>
              <a:t>останалата част на параграфа: по-подразбиране:</a:t>
            </a:r>
          </a:p>
          <a:p>
            <a:pPr marL="0" indent="0">
              <a:buNone/>
            </a:pPr>
            <a:r>
              <a:rPr lang="en-US" sz="4000" dirty="0"/>
              <a:t>p:first-letter</a:t>
            </a:r>
            <a:br>
              <a:rPr lang="en-US" sz="4000" dirty="0"/>
            </a:br>
            <a:r>
              <a:rPr lang="en-US" sz="4000" dirty="0"/>
              <a:t>{</a:t>
            </a:r>
            <a:br>
              <a:rPr lang="en-US" sz="4000" dirty="0"/>
            </a:br>
            <a:r>
              <a:rPr lang="en-US" sz="4000" dirty="0"/>
              <a:t>color:#ff0000;</a:t>
            </a:r>
            <a:br>
              <a:rPr lang="en-US" sz="4000" dirty="0"/>
            </a:br>
            <a:r>
              <a:rPr lang="en-US" sz="4000" dirty="0" err="1"/>
              <a:t>font-size:xx-large</a:t>
            </a:r>
            <a:r>
              <a:rPr lang="en-US" sz="4000" dirty="0"/>
              <a:t>;</a:t>
            </a:r>
            <a:br>
              <a:rPr lang="en-US" sz="4000" dirty="0"/>
            </a:br>
            <a:r>
              <a:rPr lang="en-US" sz="4000" dirty="0"/>
              <a:t>}</a:t>
            </a:r>
            <a:br>
              <a:rPr lang="en-US" sz="4000" dirty="0"/>
            </a:br>
            <a:r>
              <a:rPr lang="en-US" sz="4000" dirty="0"/>
              <a:t>p:first-line </a:t>
            </a:r>
            <a:br>
              <a:rPr lang="en-US" sz="4000" dirty="0"/>
            </a:br>
            <a:r>
              <a:rPr lang="en-US" sz="4000" dirty="0"/>
              <a:t>{</a:t>
            </a:r>
            <a:br>
              <a:rPr lang="en-US" sz="4000" dirty="0"/>
            </a:br>
            <a:r>
              <a:rPr lang="en-US" sz="4000" dirty="0"/>
              <a:t>color:#0000ff;</a:t>
            </a:r>
            <a:br>
              <a:rPr lang="en-US" sz="4000" dirty="0"/>
            </a:br>
            <a:r>
              <a:rPr lang="en-US" sz="4000" dirty="0" err="1"/>
              <a:t>font-variant:small-caps</a:t>
            </a:r>
            <a:r>
              <a:rPr lang="en-US" sz="4000" dirty="0"/>
              <a:t>;</a:t>
            </a:r>
            <a:br>
              <a:rPr lang="en-US" sz="4000" dirty="0"/>
            </a:br>
            <a:r>
              <a:rPr lang="en-US" sz="4000" dirty="0"/>
              <a:t>}</a:t>
            </a: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E49EC-612B-4F2E-822D-01D80CDEC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39</a:t>
            </a:fld>
            <a:endParaRPr lang="bg-BG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9B55F20-B9BF-4AAE-88E3-577B54027149}"/>
              </a:ext>
            </a:extLst>
          </p:cNvPr>
          <p:cNvSpPr txBox="1">
            <a:spLocks/>
          </p:cNvSpPr>
          <p:nvPr/>
        </p:nvSpPr>
        <p:spPr>
          <a:xfrm>
            <a:off x="4644008" y="764704"/>
            <a:ext cx="4320480" cy="48245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600" dirty="0"/>
              <a:t>•</a:t>
            </a:r>
            <a:r>
              <a:rPr lang="en-US" sz="1600" dirty="0">
                <a:solidFill>
                  <a:srgbClr val="C00000"/>
                </a:solidFill>
              </a:rPr>
              <a:t>:before </a:t>
            </a:r>
            <a:r>
              <a:rPr lang="en-US" sz="1600" dirty="0"/>
              <a:t>Pseudo-element</a:t>
            </a:r>
          </a:p>
          <a:p>
            <a:pPr marL="0" indent="0">
              <a:buFont typeface="Arial" pitchFamily="34" charset="0"/>
              <a:buNone/>
            </a:pPr>
            <a:r>
              <a:rPr lang="en-US" sz="1600" dirty="0"/>
              <a:t>•</a:t>
            </a:r>
            <a:r>
              <a:rPr lang="bg-BG" sz="1600" dirty="0"/>
              <a:t>Използва се за вмъкване на съдържание преди съдържанието на елемента</a:t>
            </a:r>
          </a:p>
          <a:p>
            <a:pPr marL="0" indent="0">
              <a:buFont typeface="Arial" pitchFamily="34" charset="0"/>
              <a:buNone/>
            </a:pPr>
            <a:r>
              <a:rPr lang="bg-BG" sz="1600" dirty="0"/>
              <a:t>•Вмъкване на изображение преди всеки елемент &lt;</a:t>
            </a:r>
            <a:r>
              <a:rPr lang="en-US" sz="1600" dirty="0"/>
              <a:t>h1&gt;:</a:t>
            </a:r>
          </a:p>
          <a:p>
            <a:pPr marL="0" indent="0">
              <a:buFont typeface="Arial" pitchFamily="34" charset="0"/>
              <a:buNone/>
            </a:pPr>
            <a:r>
              <a:rPr lang="en-US" sz="1600" dirty="0">
                <a:solidFill>
                  <a:srgbClr val="C00000"/>
                </a:solidFill>
              </a:rPr>
              <a:t>h1:before </a:t>
            </a:r>
            <a:br>
              <a:rPr lang="en-US" sz="1600" dirty="0"/>
            </a:br>
            <a:r>
              <a:rPr lang="en-US" sz="1600" dirty="0"/>
              <a:t>{</a:t>
            </a:r>
            <a:br>
              <a:rPr lang="en-US" sz="1600" dirty="0"/>
            </a:br>
            <a:r>
              <a:rPr lang="en-US" sz="1600" dirty="0" err="1"/>
              <a:t>content:url</a:t>
            </a:r>
            <a:r>
              <a:rPr lang="en-US" sz="1600" dirty="0"/>
              <a:t>(smiley.gif);</a:t>
            </a:r>
            <a:br>
              <a:rPr lang="en-US" sz="1600" dirty="0"/>
            </a:br>
            <a:r>
              <a:rPr lang="en-US" sz="1600" dirty="0"/>
              <a:t>}</a:t>
            </a:r>
          </a:p>
          <a:p>
            <a:pPr marL="0" indent="0">
              <a:buFont typeface="Arial" pitchFamily="34" charset="0"/>
              <a:buNone/>
            </a:pPr>
            <a:r>
              <a:rPr lang="en-US" sz="1600" dirty="0"/>
              <a:t>•</a:t>
            </a:r>
            <a:r>
              <a:rPr lang="en-US" sz="1600" dirty="0">
                <a:solidFill>
                  <a:srgbClr val="C00000"/>
                </a:solidFill>
              </a:rPr>
              <a:t>:after </a:t>
            </a:r>
            <a:r>
              <a:rPr lang="en-US" sz="1600" dirty="0"/>
              <a:t>Pseudo-element</a:t>
            </a:r>
          </a:p>
          <a:p>
            <a:pPr marL="0" indent="0">
              <a:buFont typeface="Arial" pitchFamily="34" charset="0"/>
              <a:buNone/>
            </a:pPr>
            <a:r>
              <a:rPr lang="en-US" sz="1600" dirty="0"/>
              <a:t>•</a:t>
            </a:r>
            <a:r>
              <a:rPr lang="bg-BG" sz="1600" dirty="0"/>
              <a:t>Използва се за вмъкване на съдържание след съдържанието на елемента</a:t>
            </a:r>
          </a:p>
          <a:p>
            <a:pPr marL="0" indent="0">
              <a:buFont typeface="Arial" pitchFamily="34" charset="0"/>
              <a:buNone/>
            </a:pPr>
            <a:r>
              <a:rPr lang="bg-BG" sz="1600" dirty="0"/>
              <a:t>•Вмъкване на изображение след всеки елемент &lt;</a:t>
            </a:r>
            <a:r>
              <a:rPr lang="en-US" sz="1600" dirty="0"/>
              <a:t>h1&gt;:</a:t>
            </a:r>
          </a:p>
          <a:p>
            <a:pPr marL="0" indent="0">
              <a:buFont typeface="Arial" pitchFamily="34" charset="0"/>
              <a:buNone/>
            </a:pPr>
            <a:r>
              <a:rPr lang="en-US" sz="1600" dirty="0">
                <a:solidFill>
                  <a:srgbClr val="C00000"/>
                </a:solidFill>
              </a:rPr>
              <a:t>h1:after</a:t>
            </a:r>
            <a:br>
              <a:rPr lang="en-US" sz="1600" dirty="0"/>
            </a:br>
            <a:r>
              <a:rPr lang="en-US" sz="1600" dirty="0"/>
              <a:t>{</a:t>
            </a:r>
            <a:br>
              <a:rPr lang="en-US" sz="1600" dirty="0"/>
            </a:br>
            <a:r>
              <a:rPr lang="en-US" sz="1600" dirty="0" err="1"/>
              <a:t>content:url</a:t>
            </a:r>
            <a:r>
              <a:rPr lang="en-US" sz="1600" dirty="0"/>
              <a:t>(smiley.gif);</a:t>
            </a:r>
            <a:br>
              <a:rPr lang="en-US" sz="1600" dirty="0"/>
            </a:br>
            <a:r>
              <a:rPr lang="en-US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4172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3968" y="-27384"/>
            <a:ext cx="4402832" cy="64807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CSS Border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0"/>
            <a:ext cx="8686800" cy="6858000"/>
          </a:xfrm>
        </p:spPr>
        <p:txBody>
          <a:bodyPr>
            <a:normAutofit fontScale="25000" lnSpcReduction="20000"/>
          </a:bodyPr>
          <a:lstStyle/>
          <a:p>
            <a:r>
              <a:rPr lang="bg-BG" sz="7200" b="1" dirty="0"/>
              <a:t>Различни страни на рамката</a:t>
            </a:r>
            <a:endParaRPr lang="en-US" sz="7200" b="1" dirty="0"/>
          </a:p>
          <a:p>
            <a:pPr marL="0" indent="0">
              <a:buNone/>
            </a:pP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p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border-top-style:dotted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border-right-style:solid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border-bottom-style:dotted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border-left-style:solid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bg-BG" sz="7200" dirty="0"/>
              <a:t>или </a:t>
            </a:r>
            <a:endParaRPr lang="en-US" sz="7200" dirty="0"/>
          </a:p>
          <a:p>
            <a:pPr marL="0" indent="0">
              <a:buNone/>
            </a:pP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border-style:dotted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 solid;</a:t>
            </a:r>
          </a:p>
          <a:p>
            <a:r>
              <a:rPr lang="bg-BG" sz="7200" dirty="0"/>
              <a:t>Стойности на свойството 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border-style</a:t>
            </a:r>
            <a:r>
              <a:rPr lang="bg-BG" sz="7200" dirty="0"/>
              <a:t>:</a:t>
            </a:r>
            <a:endParaRPr lang="en-US" sz="7200" dirty="0"/>
          </a:p>
          <a:p>
            <a:r>
              <a:rPr lang="en-US" sz="7200" b="1" dirty="0" err="1"/>
              <a:t>border-style:dotted</a:t>
            </a:r>
            <a:r>
              <a:rPr lang="en-US" sz="7200" b="1" dirty="0"/>
              <a:t> solid double dashed; </a:t>
            </a:r>
            <a:endParaRPr lang="en-US" sz="7200" dirty="0"/>
          </a:p>
          <a:p>
            <a:pPr lvl="1"/>
            <a:r>
              <a:rPr lang="en-US" sz="7200" dirty="0"/>
              <a:t>top border is dotted</a:t>
            </a:r>
          </a:p>
          <a:p>
            <a:pPr lvl="1"/>
            <a:r>
              <a:rPr lang="en-US" sz="7200" dirty="0"/>
              <a:t>right border is solid</a:t>
            </a:r>
          </a:p>
          <a:p>
            <a:pPr lvl="1"/>
            <a:r>
              <a:rPr lang="en-US" sz="7200" dirty="0"/>
              <a:t>bottom border is double</a:t>
            </a:r>
          </a:p>
          <a:p>
            <a:pPr lvl="1"/>
            <a:r>
              <a:rPr lang="en-US" sz="7200" dirty="0"/>
              <a:t>left border is dashed</a:t>
            </a:r>
          </a:p>
          <a:p>
            <a:r>
              <a:rPr lang="en-US" sz="7200" b="1" dirty="0" err="1"/>
              <a:t>border-style:dotted</a:t>
            </a:r>
            <a:r>
              <a:rPr lang="en-US" sz="7200" b="1" dirty="0"/>
              <a:t> solid double;</a:t>
            </a:r>
            <a:r>
              <a:rPr lang="en-US" sz="7200" dirty="0"/>
              <a:t> </a:t>
            </a:r>
          </a:p>
          <a:p>
            <a:pPr lvl="1"/>
            <a:r>
              <a:rPr lang="en-US" sz="7200" dirty="0"/>
              <a:t>top border is dotted</a:t>
            </a:r>
          </a:p>
          <a:p>
            <a:pPr lvl="1"/>
            <a:r>
              <a:rPr lang="en-US" sz="7200" dirty="0"/>
              <a:t>right and left borders are solid</a:t>
            </a:r>
          </a:p>
          <a:p>
            <a:pPr lvl="1"/>
            <a:r>
              <a:rPr lang="en-US" sz="7200" dirty="0"/>
              <a:t>bottom border is double</a:t>
            </a:r>
          </a:p>
          <a:p>
            <a:r>
              <a:rPr lang="en-US" sz="7200" b="1" dirty="0" err="1"/>
              <a:t>border-style:dotted</a:t>
            </a:r>
            <a:r>
              <a:rPr lang="en-US" sz="7200" b="1" dirty="0"/>
              <a:t> solid;</a:t>
            </a:r>
            <a:r>
              <a:rPr lang="en-US" sz="7200" dirty="0"/>
              <a:t> </a:t>
            </a:r>
          </a:p>
          <a:p>
            <a:pPr lvl="1"/>
            <a:r>
              <a:rPr lang="en-US" sz="7200" dirty="0"/>
              <a:t>top and bottom borders are dotted</a:t>
            </a:r>
          </a:p>
          <a:p>
            <a:pPr lvl="1"/>
            <a:r>
              <a:rPr lang="en-US" sz="7200" dirty="0"/>
              <a:t>right and left borders are solid</a:t>
            </a:r>
          </a:p>
          <a:p>
            <a:r>
              <a:rPr lang="en-US" sz="7200" b="1" dirty="0" err="1"/>
              <a:t>border-style:dotted</a:t>
            </a:r>
            <a:r>
              <a:rPr lang="en-US" sz="7200" b="1" dirty="0"/>
              <a:t>;</a:t>
            </a:r>
            <a:endParaRPr lang="en-US" sz="7200" dirty="0"/>
          </a:p>
          <a:p>
            <a:pPr lvl="1"/>
            <a:r>
              <a:rPr lang="en-US" sz="7200" dirty="0"/>
              <a:t>all four borders are dotted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4400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168" y="2708920"/>
            <a:ext cx="4402832" cy="64807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CSS Border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 fontScale="25000" lnSpcReduction="20000"/>
          </a:bodyPr>
          <a:lstStyle/>
          <a:p>
            <a:r>
              <a:rPr lang="bg-BG" sz="6400" b="1" dirty="0"/>
              <a:t>Ширина на рамката</a:t>
            </a:r>
            <a:endParaRPr lang="en-US" sz="6400" b="1" dirty="0"/>
          </a:p>
          <a:p>
            <a:r>
              <a:rPr lang="bg-BG" sz="6400" dirty="0"/>
              <a:t>Чрез </a:t>
            </a:r>
            <a:r>
              <a:rPr lang="en-US" sz="6400" dirty="0">
                <a:solidFill>
                  <a:srgbClr val="C00000"/>
                </a:solidFill>
              </a:rPr>
              <a:t>border-width</a:t>
            </a:r>
            <a:r>
              <a:rPr lang="bg-BG" sz="6400" dirty="0"/>
              <a:t>,</a:t>
            </a:r>
            <a:r>
              <a:rPr lang="bg-BG" sz="6400" dirty="0">
                <a:solidFill>
                  <a:srgbClr val="C00000"/>
                </a:solidFill>
              </a:rPr>
              <a:t> </a:t>
            </a:r>
            <a:r>
              <a:rPr lang="en-US" sz="6400" dirty="0">
                <a:solidFill>
                  <a:srgbClr val="C00000"/>
                </a:solidFill>
              </a:rPr>
              <a:t>border-left-width</a:t>
            </a:r>
            <a:r>
              <a:rPr lang="bg-BG" sz="6400" dirty="0"/>
              <a:t>, </a:t>
            </a:r>
            <a:r>
              <a:rPr lang="en-US" sz="6400" dirty="0">
                <a:solidFill>
                  <a:srgbClr val="C00000"/>
                </a:solidFill>
              </a:rPr>
              <a:t>border-right-width</a:t>
            </a:r>
            <a:r>
              <a:rPr lang="bg-BG" sz="6400" dirty="0"/>
              <a:t>, </a:t>
            </a:r>
            <a:r>
              <a:rPr lang="en-US" sz="6400" dirty="0">
                <a:solidFill>
                  <a:srgbClr val="C00000"/>
                </a:solidFill>
              </a:rPr>
              <a:t>border-top-width</a:t>
            </a:r>
            <a:r>
              <a:rPr lang="bg-BG" sz="6400" dirty="0"/>
              <a:t>, </a:t>
            </a:r>
            <a:r>
              <a:rPr lang="en-US" sz="6400" dirty="0">
                <a:solidFill>
                  <a:srgbClr val="C00000"/>
                </a:solidFill>
              </a:rPr>
              <a:t>border-bottom-width</a:t>
            </a:r>
            <a:endParaRPr lang="en-US" sz="6400" dirty="0"/>
          </a:p>
          <a:p>
            <a:r>
              <a:rPr lang="bg-BG" sz="6400" dirty="0"/>
              <a:t>В пиксели или чрез стойностите:</a:t>
            </a:r>
            <a:r>
              <a:rPr lang="en-US" sz="6400" dirty="0"/>
              <a:t> </a:t>
            </a: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>thin</a:t>
            </a:r>
            <a:r>
              <a:rPr lang="en-US" sz="6400" dirty="0"/>
              <a:t>, </a:t>
            </a: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>medium</a:t>
            </a:r>
            <a:r>
              <a:rPr lang="bg-BG" sz="6400" dirty="0"/>
              <a:t> или </a:t>
            </a: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>thick</a:t>
            </a:r>
          </a:p>
          <a:p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>border-width</a:t>
            </a:r>
            <a:r>
              <a:rPr lang="bg-BG" sz="6400" dirty="0"/>
              <a:t> трябва да се използват в комбинация с </a:t>
            </a: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>border-style</a:t>
            </a:r>
          </a:p>
          <a:p>
            <a:pPr marL="0" indent="0">
              <a:buNone/>
            </a:pP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>p.one</a:t>
            </a:r>
            <a:br>
              <a:rPr lang="en-US" sz="6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6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6400" dirty="0" err="1">
                <a:solidFill>
                  <a:schemeClr val="tx2">
                    <a:lumMod val="75000"/>
                  </a:schemeClr>
                </a:solidFill>
              </a:rPr>
              <a:t>border-style:solid</a:t>
            </a: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6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>border-width:5px;</a:t>
            </a:r>
            <a:br>
              <a:rPr lang="en-US" sz="6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>}</a:t>
            </a:r>
            <a:br>
              <a:rPr lang="en-US" sz="6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6400" dirty="0" err="1">
                <a:solidFill>
                  <a:schemeClr val="tx2">
                    <a:lumMod val="75000"/>
                  </a:schemeClr>
                </a:solidFill>
              </a:rPr>
              <a:t>p.two</a:t>
            </a:r>
            <a:br>
              <a:rPr lang="en-US" sz="6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6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6400" dirty="0" err="1">
                <a:solidFill>
                  <a:schemeClr val="tx2">
                    <a:lumMod val="75000"/>
                  </a:schemeClr>
                </a:solidFill>
              </a:rPr>
              <a:t>border-style:solid</a:t>
            </a: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6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6400" dirty="0" err="1">
                <a:solidFill>
                  <a:schemeClr val="tx2">
                    <a:lumMod val="75000"/>
                  </a:schemeClr>
                </a:solidFill>
              </a:rPr>
              <a:t>border-width:medium</a:t>
            </a: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6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>} </a:t>
            </a:r>
          </a:p>
          <a:p>
            <a:r>
              <a:rPr lang="bg-BG" sz="6400" b="1" dirty="0"/>
              <a:t>Цвят на рамката</a:t>
            </a:r>
            <a:endParaRPr lang="en-US" sz="6400" b="1" dirty="0"/>
          </a:p>
          <a:p>
            <a:r>
              <a:rPr lang="bg-BG" sz="6400" dirty="0"/>
              <a:t>Чрез </a:t>
            </a:r>
            <a:r>
              <a:rPr lang="en-US" sz="6400" dirty="0">
                <a:solidFill>
                  <a:srgbClr val="C00000"/>
                </a:solidFill>
              </a:rPr>
              <a:t>border-color</a:t>
            </a:r>
            <a:r>
              <a:rPr lang="bg-BG" sz="6400" dirty="0"/>
              <a:t>,</a:t>
            </a:r>
            <a:r>
              <a:rPr lang="bg-BG" sz="6400" dirty="0">
                <a:solidFill>
                  <a:srgbClr val="C00000"/>
                </a:solidFill>
              </a:rPr>
              <a:t> </a:t>
            </a:r>
            <a:r>
              <a:rPr lang="en-US" sz="6400" dirty="0">
                <a:solidFill>
                  <a:srgbClr val="C00000"/>
                </a:solidFill>
              </a:rPr>
              <a:t>border-right-color</a:t>
            </a:r>
            <a:r>
              <a:rPr lang="bg-BG" sz="6400" dirty="0"/>
              <a:t>,</a:t>
            </a:r>
            <a:r>
              <a:rPr lang="bg-BG" sz="6400" dirty="0">
                <a:solidFill>
                  <a:srgbClr val="C00000"/>
                </a:solidFill>
              </a:rPr>
              <a:t> </a:t>
            </a:r>
            <a:r>
              <a:rPr lang="en-US" sz="6400" dirty="0">
                <a:solidFill>
                  <a:srgbClr val="C00000"/>
                </a:solidFill>
              </a:rPr>
              <a:t>border-left-color</a:t>
            </a:r>
            <a:r>
              <a:rPr lang="bg-BG" sz="6400" dirty="0"/>
              <a:t>, </a:t>
            </a:r>
            <a:r>
              <a:rPr lang="en-US" sz="6400" dirty="0">
                <a:solidFill>
                  <a:srgbClr val="C00000"/>
                </a:solidFill>
              </a:rPr>
              <a:t>border-top-color</a:t>
            </a:r>
            <a:r>
              <a:rPr lang="bg-BG" sz="6400" dirty="0"/>
              <a:t>,</a:t>
            </a:r>
            <a:r>
              <a:rPr lang="bg-BG" sz="6400" dirty="0">
                <a:solidFill>
                  <a:srgbClr val="C00000"/>
                </a:solidFill>
              </a:rPr>
              <a:t> </a:t>
            </a:r>
            <a:r>
              <a:rPr lang="en-US" sz="6400" dirty="0">
                <a:solidFill>
                  <a:srgbClr val="C00000"/>
                </a:solidFill>
              </a:rPr>
              <a:t>border-bottom-color</a:t>
            </a:r>
            <a:r>
              <a:rPr lang="en-US" sz="6400" dirty="0"/>
              <a:t> </a:t>
            </a:r>
            <a:endParaRPr lang="bg-BG" sz="6400" dirty="0"/>
          </a:p>
          <a:p>
            <a:r>
              <a:rPr lang="bg-BG" sz="6400" dirty="0"/>
              <a:t>Цвета може да се задава чрез</a:t>
            </a:r>
            <a:r>
              <a:rPr lang="en-US" sz="6400" dirty="0"/>
              <a:t>:</a:t>
            </a:r>
          </a:p>
          <a:p>
            <a:r>
              <a:rPr lang="bg-BG" sz="6400" dirty="0"/>
              <a:t>Име </a:t>
            </a:r>
            <a:r>
              <a:rPr lang="en-US" sz="6400" dirty="0"/>
              <a:t>- "red"</a:t>
            </a:r>
          </a:p>
          <a:p>
            <a:r>
              <a:rPr lang="en-US" sz="6400" dirty="0"/>
              <a:t>RGB</a:t>
            </a:r>
            <a:r>
              <a:rPr lang="bg-BG" sz="6400" dirty="0"/>
              <a:t> стойност </a:t>
            </a:r>
            <a:r>
              <a:rPr lang="en-US" sz="6400" dirty="0"/>
              <a:t>- "</a:t>
            </a:r>
            <a:r>
              <a:rPr lang="en-US" sz="6400" dirty="0" err="1"/>
              <a:t>rgb</a:t>
            </a:r>
            <a:r>
              <a:rPr lang="en-US" sz="6400" dirty="0"/>
              <a:t>(255,0,0)"</a:t>
            </a:r>
          </a:p>
          <a:p>
            <a:r>
              <a:rPr lang="en-US" sz="6400" dirty="0"/>
              <a:t>Hex</a:t>
            </a:r>
            <a:r>
              <a:rPr lang="bg-BG" sz="6400" dirty="0"/>
              <a:t> стойност </a:t>
            </a:r>
            <a:r>
              <a:rPr lang="en-US" sz="6400" dirty="0"/>
              <a:t>- "#ff0000"</a:t>
            </a:r>
          </a:p>
          <a:p>
            <a:r>
              <a:rPr lang="en-US" sz="6400" dirty="0"/>
              <a:t>"transparent"</a:t>
            </a:r>
          </a:p>
          <a:p>
            <a:r>
              <a:rPr lang="en-US" sz="6400" dirty="0"/>
              <a:t>border-color </a:t>
            </a:r>
            <a:r>
              <a:rPr lang="bg-BG" sz="6400" dirty="0"/>
              <a:t>трябва да се използват в комбинация с </a:t>
            </a: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>border-style</a:t>
            </a:r>
            <a:r>
              <a:rPr lang="bg-BG" sz="6400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>p.one</a:t>
            </a:r>
            <a:br>
              <a:rPr lang="en-US" sz="6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6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6400" dirty="0" err="1">
                <a:solidFill>
                  <a:schemeClr val="tx2">
                    <a:lumMod val="75000"/>
                  </a:schemeClr>
                </a:solidFill>
              </a:rPr>
              <a:t>border-style:solid</a:t>
            </a: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6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6400" dirty="0" err="1">
                <a:solidFill>
                  <a:schemeClr val="tx2">
                    <a:lumMod val="75000"/>
                  </a:schemeClr>
                </a:solidFill>
              </a:rPr>
              <a:t>border-color:red</a:t>
            </a: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6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>}</a:t>
            </a:r>
            <a:br>
              <a:rPr lang="en-US" sz="6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6400" dirty="0" err="1">
                <a:solidFill>
                  <a:schemeClr val="tx2">
                    <a:lumMod val="75000"/>
                  </a:schemeClr>
                </a:solidFill>
              </a:rPr>
              <a:t>p.two</a:t>
            </a:r>
            <a:br>
              <a:rPr lang="en-US" sz="6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6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6400" dirty="0" err="1">
                <a:solidFill>
                  <a:schemeClr val="tx2">
                    <a:lumMod val="75000"/>
                  </a:schemeClr>
                </a:solidFill>
              </a:rPr>
              <a:t>border-style:solid</a:t>
            </a: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6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>border-color:#98bf21;</a:t>
            </a:r>
            <a:br>
              <a:rPr lang="en-US" sz="6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>} </a:t>
            </a:r>
          </a:p>
        </p:txBody>
      </p:sp>
      <p:sp>
        <p:nvSpPr>
          <p:cNvPr id="4" name="Rectangle 3"/>
          <p:cNvSpPr/>
          <p:nvPr/>
        </p:nvSpPr>
        <p:spPr>
          <a:xfrm>
            <a:off x="3848562" y="5690845"/>
            <a:ext cx="52920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/>
              <a:t>или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border-color:#ff0000 #0000ff; </a:t>
            </a:r>
            <a:r>
              <a:rPr lang="bg-BG" dirty="0"/>
              <a:t>или</a:t>
            </a:r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border-color:#ff0000 #00ff00 #0000ff;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/>
              <a:t>или</a:t>
            </a:r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border-color:#ff0000 #00ff00 #0000ff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rgb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(250,0,255);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32609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3968" y="-27384"/>
            <a:ext cx="4402832" cy="64807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CSS Border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92696"/>
            <a:ext cx="8686800" cy="6165304"/>
          </a:xfrm>
        </p:spPr>
        <p:txBody>
          <a:bodyPr>
            <a:normAutofit/>
          </a:bodyPr>
          <a:lstStyle/>
          <a:p>
            <a:r>
              <a:rPr lang="bg-BG" sz="1900" b="1" dirty="0"/>
              <a:t>Съкратени свойства за рамка – </a:t>
            </a:r>
            <a:r>
              <a:rPr lang="en-US" sz="1900" dirty="0">
                <a:solidFill>
                  <a:srgbClr val="C00000"/>
                </a:solidFill>
              </a:rPr>
              <a:t>border</a:t>
            </a:r>
            <a:r>
              <a:rPr lang="bg-BG" sz="1900" dirty="0">
                <a:solidFill>
                  <a:srgbClr val="C00000"/>
                </a:solidFill>
              </a:rPr>
              <a:t>, </a:t>
            </a:r>
            <a:r>
              <a:rPr lang="en-US" sz="2000" dirty="0">
                <a:solidFill>
                  <a:srgbClr val="C00000"/>
                </a:solidFill>
              </a:rPr>
              <a:t>border-right</a:t>
            </a:r>
            <a:r>
              <a:rPr lang="bg-BG" sz="2000" dirty="0"/>
              <a:t>,</a:t>
            </a:r>
            <a:r>
              <a:rPr lang="bg-BG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rgbClr val="C00000"/>
                </a:solidFill>
              </a:rPr>
              <a:t>border-left</a:t>
            </a:r>
            <a:r>
              <a:rPr lang="bg-BG" sz="2000" dirty="0"/>
              <a:t>, </a:t>
            </a:r>
            <a:r>
              <a:rPr lang="en-US" sz="2000" dirty="0">
                <a:solidFill>
                  <a:srgbClr val="C00000"/>
                </a:solidFill>
              </a:rPr>
              <a:t>border-top</a:t>
            </a:r>
            <a:r>
              <a:rPr lang="bg-BG" sz="2000" dirty="0"/>
              <a:t>,</a:t>
            </a:r>
            <a:r>
              <a:rPr lang="bg-BG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rgbClr val="C00000"/>
                </a:solidFill>
              </a:rPr>
              <a:t>border-bottom</a:t>
            </a:r>
            <a:r>
              <a:rPr lang="en-US" sz="1900" dirty="0">
                <a:solidFill>
                  <a:srgbClr val="C00000"/>
                </a:solidFill>
              </a:rPr>
              <a:t> </a:t>
            </a:r>
            <a:r>
              <a:rPr lang="bg-BG" sz="1900" dirty="0"/>
              <a:t>за:</a:t>
            </a:r>
          </a:p>
          <a:p>
            <a:r>
              <a:rPr lang="en-US" sz="1900" dirty="0"/>
              <a:t>border-width</a:t>
            </a:r>
          </a:p>
          <a:p>
            <a:r>
              <a:rPr lang="en-US" sz="1900" dirty="0"/>
              <a:t>border-style (required)</a:t>
            </a:r>
          </a:p>
          <a:p>
            <a:r>
              <a:rPr lang="en-US" sz="1900" dirty="0"/>
              <a:t>border-color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tx2">
                    <a:lumMod val="75000"/>
                  </a:schemeClr>
                </a:solidFill>
              </a:rPr>
              <a:t>border:5px solid red;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tx2">
                    <a:lumMod val="75000"/>
                  </a:schemeClr>
                </a:solidFill>
              </a:rPr>
              <a:t>p 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1900" dirty="0" err="1">
                <a:solidFill>
                  <a:schemeClr val="tx2">
                    <a:lumMod val="75000"/>
                  </a:schemeClr>
                </a:solidFill>
              </a:rPr>
              <a:t>border-style:solid</a:t>
            </a:r>
            <a:r>
              <a:rPr lang="en-US" sz="19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sz="1900" dirty="0" err="1">
                <a:solidFill>
                  <a:schemeClr val="tx2">
                    <a:lumMod val="75000"/>
                  </a:schemeClr>
                </a:solidFill>
              </a:rPr>
              <a:t>border-top:thick</a:t>
            </a:r>
            <a:r>
              <a:rPr lang="en-US" sz="1900" dirty="0">
                <a:solidFill>
                  <a:schemeClr val="tx2">
                    <a:lumMod val="75000"/>
                  </a:schemeClr>
                </a:solidFill>
              </a:rPr>
              <a:t> double #ff0000;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tx2">
                    <a:lumMod val="75000"/>
                  </a:schemeClr>
                </a:solidFill>
              </a:rPr>
              <a:t>}</a:t>
            </a:r>
            <a:endParaRPr lang="bg-BG" sz="19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900" dirty="0"/>
          </a:p>
          <a:p>
            <a:endParaRPr lang="bg-BG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/>
          <a:srcRect l="51510" t="20530" r="891" b="75140"/>
          <a:stretch/>
        </p:blipFill>
        <p:spPr bwMode="auto">
          <a:xfrm>
            <a:off x="4265080" y="2002683"/>
            <a:ext cx="4771416" cy="7477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43871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b="1" dirty="0"/>
              <a:t>Рамки (</a:t>
            </a:r>
            <a:r>
              <a:rPr lang="en-US" b="1" dirty="0"/>
              <a:t>CSS3</a:t>
            </a:r>
            <a:r>
              <a:rPr lang="bg-BG" b="1" dirty="0"/>
              <a:t>)</a:t>
            </a:r>
            <a:r>
              <a:rPr lang="en-US" b="1" dirty="0"/>
              <a:t> 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bg-BG" dirty="0"/>
              <a:t>Могат да се създават:</a:t>
            </a:r>
          </a:p>
          <a:p>
            <a:r>
              <a:rPr lang="bg-BG" dirty="0"/>
              <a:t>Закръглени рамки</a:t>
            </a:r>
          </a:p>
          <a:p>
            <a:r>
              <a:rPr lang="bg-BG" dirty="0"/>
              <a:t>Сенки на кутии</a:t>
            </a:r>
          </a:p>
          <a:p>
            <a:r>
              <a:rPr lang="bg-BG" dirty="0"/>
              <a:t>Да се използва изображение за рамка (без да се използват програми като </a:t>
            </a:r>
            <a:r>
              <a:rPr lang="en-US" dirty="0"/>
              <a:t>Photoshop</a:t>
            </a:r>
            <a:r>
              <a:rPr lang="bg-BG" dirty="0"/>
              <a:t>)</a:t>
            </a:r>
          </a:p>
          <a:p>
            <a:r>
              <a:rPr lang="bg-BG" dirty="0"/>
              <a:t>Свойства на рамките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border-radius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box-shadow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border-image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Закръгляне на рамки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bg-BG" dirty="0"/>
              <a:t>В </a:t>
            </a:r>
            <a:r>
              <a:rPr lang="en-US" dirty="0"/>
              <a:t>CSS2 </a:t>
            </a:r>
            <a:r>
              <a:rPr lang="bg-BG" dirty="0"/>
              <a:t>- чрез използване на различни изображения за всеки ъгъл</a:t>
            </a:r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border-radius</a:t>
            </a:r>
          </a:p>
          <a:p>
            <a:r>
              <a:rPr lang="bg-BG" dirty="0"/>
              <a:t>Пример. Поставяне на закръглена рамка на </a:t>
            </a:r>
            <a:r>
              <a:rPr lang="en-US" dirty="0"/>
              <a:t>div </a:t>
            </a:r>
            <a:r>
              <a:rPr lang="bg-BG" dirty="0"/>
              <a:t>елемент</a:t>
            </a:r>
            <a:r>
              <a:rPr lang="en-US" dirty="0"/>
              <a:t>:</a:t>
            </a:r>
          </a:p>
          <a:p>
            <a:pPr>
              <a:buNone/>
            </a:pPr>
            <a:r>
              <a:rPr lang="en-US" dirty="0"/>
              <a:t>div {</a:t>
            </a:r>
            <a:br>
              <a:rPr lang="en-US" dirty="0"/>
            </a:br>
            <a:r>
              <a:rPr lang="en-US" dirty="0"/>
              <a:t>    border: 2px solid;</a:t>
            </a:r>
            <a:br>
              <a:rPr lang="en-US" dirty="0"/>
            </a:br>
            <a:r>
              <a:rPr lang="en-US" dirty="0"/>
              <a:t>    </a:t>
            </a:r>
            <a:r>
              <a:rPr lang="en-US" dirty="0">
                <a:solidFill>
                  <a:srgbClr val="C00000"/>
                </a:solidFill>
              </a:rPr>
              <a:t>border-radius: 25px;</a:t>
            </a:r>
            <a:endParaRPr lang="bg-BG" dirty="0"/>
          </a:p>
          <a:p>
            <a:pPr>
              <a:buNone/>
            </a:pPr>
            <a:r>
              <a:rPr lang="en-US" dirty="0"/>
              <a:t>} 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17170" t="45287" r="57527" b="47131"/>
          <a:stretch>
            <a:fillRect/>
          </a:stretch>
        </p:blipFill>
        <p:spPr bwMode="auto">
          <a:xfrm>
            <a:off x="4572000" y="5708918"/>
            <a:ext cx="4350970" cy="1149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Поставяне на сянка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686800" cy="5001419"/>
          </a:xfrm>
        </p:spPr>
        <p:txBody>
          <a:bodyPr>
            <a:normAutofit/>
          </a:bodyPr>
          <a:lstStyle/>
          <a:p>
            <a:r>
              <a:rPr lang="bg-BG" dirty="0"/>
              <a:t>Чрез свойство </a:t>
            </a:r>
            <a:r>
              <a:rPr lang="en-US" dirty="0">
                <a:solidFill>
                  <a:srgbClr val="C00000"/>
                </a:solidFill>
              </a:rPr>
              <a:t>box-shadow</a:t>
            </a:r>
            <a:endParaRPr lang="bg-BG" b="1" dirty="0"/>
          </a:p>
          <a:p>
            <a:r>
              <a:rPr lang="bg-BG" b="1" dirty="0"/>
              <a:t>Пример. </a:t>
            </a:r>
            <a:r>
              <a:rPr lang="bg-BG" dirty="0"/>
              <a:t>Поставяне на сянка (на кутия) на </a:t>
            </a:r>
            <a:r>
              <a:rPr lang="en-US" dirty="0"/>
              <a:t>div </a:t>
            </a:r>
            <a:r>
              <a:rPr lang="bg-BG" dirty="0"/>
              <a:t>елемент</a:t>
            </a:r>
            <a:r>
              <a:rPr lang="en-US" dirty="0"/>
              <a:t>:</a:t>
            </a:r>
          </a:p>
          <a:p>
            <a:pPr>
              <a:buNone/>
            </a:pPr>
            <a:r>
              <a:rPr lang="en-US" dirty="0"/>
              <a:t>div {</a:t>
            </a:r>
            <a:br>
              <a:rPr lang="en-US" dirty="0"/>
            </a:br>
            <a:r>
              <a:rPr lang="en-US" dirty="0"/>
              <a:t>    </a:t>
            </a:r>
            <a:r>
              <a:rPr lang="en-US" dirty="0">
                <a:solidFill>
                  <a:srgbClr val="C00000"/>
                </a:solidFill>
              </a:rPr>
              <a:t>box-shadow: 10px </a:t>
            </a:r>
            <a:r>
              <a:rPr lang="en-US" dirty="0" err="1">
                <a:solidFill>
                  <a:srgbClr val="C00000"/>
                </a:solidFill>
              </a:rPr>
              <a:t>10px</a:t>
            </a:r>
            <a:r>
              <a:rPr lang="en-US" dirty="0">
                <a:solidFill>
                  <a:srgbClr val="C00000"/>
                </a:solidFill>
              </a:rPr>
              <a:t> 5px #888888;</a:t>
            </a:r>
            <a:endParaRPr lang="bg-BG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en-US" dirty="0"/>
              <a:t>} </a:t>
            </a:r>
          </a:p>
          <a:p>
            <a:r>
              <a:rPr lang="en-US" dirty="0"/>
              <a:t>5px</a:t>
            </a:r>
            <a:r>
              <a:rPr lang="bg-BG" dirty="0"/>
              <a:t> - разстояние на замъгляване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16848" t="34836" r="54346" b="45902"/>
          <a:stretch>
            <a:fillRect/>
          </a:stretch>
        </p:blipFill>
        <p:spPr bwMode="auto">
          <a:xfrm>
            <a:off x="4828461" y="4941168"/>
            <a:ext cx="4315539" cy="2014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2781</TotalTime>
  <Words>2613</Words>
  <Application>Microsoft Office PowerPoint</Application>
  <PresentationFormat>On-screen Show (4:3)</PresentationFormat>
  <Paragraphs>610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Arial</vt:lpstr>
      <vt:lpstr>Calibri</vt:lpstr>
      <vt:lpstr>Office Theme</vt:lpstr>
      <vt:lpstr>CSS Box Model. Позициониране на елементи. Рамки. Видимост. Псевдо класове и псевдо елементи.  </vt:lpstr>
      <vt:lpstr>CSS Box Model</vt:lpstr>
      <vt:lpstr>CSS Border</vt:lpstr>
      <vt:lpstr>CSS Border</vt:lpstr>
      <vt:lpstr>CSS Border</vt:lpstr>
      <vt:lpstr>CSS Border</vt:lpstr>
      <vt:lpstr>Рамки (CSS3)  </vt:lpstr>
      <vt:lpstr>Закръгляне на рамки</vt:lpstr>
      <vt:lpstr>Поставяне на сянка</vt:lpstr>
      <vt:lpstr>Поставяне на рамка- изображение</vt:lpstr>
      <vt:lpstr>CSS Outlines</vt:lpstr>
      <vt:lpstr>CSS Margin</vt:lpstr>
      <vt:lpstr>CSS Padding</vt:lpstr>
      <vt:lpstr>Размери</vt:lpstr>
      <vt:lpstr>Display и Visibility</vt:lpstr>
      <vt:lpstr>Блокови и inline елементи </vt:lpstr>
      <vt:lpstr>Позициониране</vt:lpstr>
      <vt:lpstr>Позициониране</vt:lpstr>
      <vt:lpstr>Позициониране</vt:lpstr>
      <vt:lpstr>PowerPoint Presentation</vt:lpstr>
      <vt:lpstr>Позициониране</vt:lpstr>
      <vt:lpstr>Смяна на курсора</vt:lpstr>
      <vt:lpstr>Float</vt:lpstr>
      <vt:lpstr>Float</vt:lpstr>
      <vt:lpstr>Float</vt:lpstr>
      <vt:lpstr>Float</vt:lpstr>
      <vt:lpstr>Float</vt:lpstr>
      <vt:lpstr>Float</vt:lpstr>
      <vt:lpstr>Хоризонтално подравняване</vt:lpstr>
      <vt:lpstr>Хоризонтално подравняване</vt:lpstr>
      <vt:lpstr>Вертикално подравняване</vt:lpstr>
      <vt:lpstr>Вертикално подравняване</vt:lpstr>
      <vt:lpstr>Комбинатори</vt:lpstr>
      <vt:lpstr>Комбинатори</vt:lpstr>
      <vt:lpstr>Комбинатори</vt:lpstr>
      <vt:lpstr>CSS – псевдо-класове</vt:lpstr>
      <vt:lpstr>CSS - псевдо класове</vt:lpstr>
      <vt:lpstr>Псевдо-елементи</vt:lpstr>
      <vt:lpstr>Псевдо-елементи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</dc:title>
  <dc:creator>Eli</dc:creator>
  <cp:lastModifiedBy>Svetoslav</cp:lastModifiedBy>
  <cp:revision>184</cp:revision>
  <dcterms:created xsi:type="dcterms:W3CDTF">2013-08-14T12:31:22Z</dcterms:created>
  <dcterms:modified xsi:type="dcterms:W3CDTF">2018-12-03T12:31:11Z</dcterms:modified>
</cp:coreProperties>
</file>